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309" r:id="rId37"/>
    <p:sldId id="310" r:id="rId38"/>
    <p:sldId id="311" r:id="rId39"/>
    <p:sldId id="312" r:id="rId40"/>
    <p:sldId id="313" r:id="rId41"/>
    <p:sldId id="314" r:id="rId42"/>
    <p:sldId id="315" r:id="rId43"/>
  </p:sldIdLst>
  <p:sldSz cx="12192000" cy="6858000"/>
  <p:notesSz cx="6858000" cy="9144000"/>
  <p:embeddedFontLst>
    <p:embeddedFont>
      <p:font typeface="Play" pitchFamily="2" charset="0"/>
      <p:regular r:id="rId45"/>
      <p:bold r:id="rId4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68" roundtripDataSignature="AMtx7mjNvJEAogGXj5jjViMxb58gRWJIk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5A6A1A7-EB12-40F1-BB9F-FF176A1BE50F}">
  <a:tblStyle styleId="{C5A6A1A7-EB12-40F1-BB9F-FF176A1BE50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302"/>
    <p:restoredTop sz="94719"/>
  </p:normalViewPr>
  <p:slideViewPr>
    <p:cSldViewPr snapToGrid="0">
      <p:cViewPr varScale="1">
        <p:scale>
          <a:sx n="152" d="100"/>
          <a:sy n="152" d="100"/>
        </p:scale>
        <p:origin x="36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68" Type="http://customschemas.google.com/relationships/presentationmetadata" Target="metadata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2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0" name="Google Shape;90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" name="Google Shape;168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3220be9b2e7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3220be9b2e7_0_4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g3220be9b2e7_0_4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tr-TR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3220be9b2e7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3220be9b2e7_0_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g3220be9b2e7_0_3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tr-TR"/>
              <a:t>23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2" name="Google Shape;482;p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0" name="Google Shape;490;p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3220be9b2e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6" name="Google Shape;496;g3220be9b2e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2" name="Google Shape;502;p5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p5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39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2" name="Google Shape;512;p5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5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40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3220be9b2e7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9" name="Google Shape;519;g3220be9b2e7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3220be9b2e7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3220be9b2e7_0_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" name="Google Shape;527;g3220be9b2e7_0_3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tr-TR"/>
              <a:t>42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şlık Slaydı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61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61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6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6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6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şlık ve Dikey Metin" type="vertTx">
  <p:cSld name="VERTICAL_TEXT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7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7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9" name="Google Shape;79;p7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7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7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key Başlık ve Metin" type="vertTitleAndTx">
  <p:cSld name="VERTICAL_TITLE_AND_VERTICAL_TEXT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7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7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5" name="Google Shape;85;p7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7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7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şlık ve İçerik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6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6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6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6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6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ölüm Üst Bilgisi" type="secHead">
  <p:cSld name="SECTION_HEADER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6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57575"/>
              </a:buClr>
              <a:buSzPts val="2400"/>
              <a:buNone/>
              <a:defRPr sz="2400">
                <a:solidFill>
                  <a:srgbClr val="757575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2000"/>
              <a:buNone/>
              <a:defRPr sz="2000">
                <a:solidFill>
                  <a:srgbClr val="757575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800"/>
              <a:buNone/>
              <a:defRPr sz="1800">
                <a:solidFill>
                  <a:srgbClr val="757575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6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6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İki İçerik" type="twoObj">
  <p:cSld name="TWO_OBJECT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6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6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6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6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Karşılaştırma" type="twoTxTwoObj">
  <p:cSld name="TWO_OBJECTS_WITH_TEX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6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6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7" name="Google Shape;47;p6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" name="Google Shape;48;p6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9" name="Google Shape;49;p6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6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6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6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Yalnızca Başlık" type="titleOnly">
  <p:cSld name="TITLE_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6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6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6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6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oş" type="blank">
  <p:cSld name="BLANK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6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6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6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şlıklı İçerik" type="objTx">
  <p:cSld name="OBJECT_WITH_CAPTIO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6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6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5" name="Google Shape;65;p6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6" name="Google Shape;66;p6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6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6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şlıklı Resim" type="picTx">
  <p:cSld name="PICTURE_WITH_CAPTION_TEX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7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7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72" name="Google Shape;72;p7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3" name="Google Shape;73;p7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7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7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6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  <a:defRPr sz="4400" b="0" i="0" u="none" strike="noStrike" cap="non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6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6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6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6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0000"/>
            </a:gs>
            <a:gs pos="70000">
              <a:srgbClr val="72C4E9"/>
            </a:gs>
            <a:gs pos="82000">
              <a:srgbClr val="72C4E9"/>
            </a:gs>
            <a:gs pos="100000">
              <a:srgbClr val="A1D6F0"/>
            </a:gs>
          </a:gsLst>
          <a:lin ang="2700000" scaled="0"/>
        </a:gra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"/>
          <p:cNvSpPr txBox="1">
            <a:spLocks noGrp="1"/>
          </p:cNvSpPr>
          <p:nvPr>
            <p:ph type="ctrTitle"/>
          </p:nvPr>
        </p:nvSpPr>
        <p:spPr>
          <a:xfrm>
            <a:off x="1720252" y="1099750"/>
            <a:ext cx="8099854" cy="16743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CFCFA"/>
              </a:buClr>
              <a:buSzPts val="5400"/>
              <a:buFont typeface="Play"/>
              <a:buNone/>
            </a:pPr>
            <a:r>
              <a:rPr lang="tr-TR" sz="5400" b="1">
                <a:solidFill>
                  <a:srgbClr val="BCFCFA"/>
                </a:solidFill>
              </a:rPr>
              <a:t>Robot Tasarımı ve Uygulamaları Projesi</a:t>
            </a:r>
            <a:endParaRPr/>
          </a:p>
        </p:txBody>
      </p:sp>
      <p:sp>
        <p:nvSpPr>
          <p:cNvPr id="94" name="Google Shape;94;p1"/>
          <p:cNvSpPr txBox="1">
            <a:spLocks noGrp="1"/>
          </p:cNvSpPr>
          <p:nvPr>
            <p:ph type="subTitle" idx="1"/>
          </p:nvPr>
        </p:nvSpPr>
        <p:spPr>
          <a:xfrm>
            <a:off x="819807" y="3781096"/>
            <a:ext cx="9900745" cy="281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</a:pPr>
            <a:r>
              <a:rPr lang="tr-TR" sz="2200" b="1">
                <a:solidFill>
                  <a:schemeClr val="lt1"/>
                </a:solidFill>
              </a:rPr>
              <a:t>            </a:t>
            </a:r>
            <a:r>
              <a:rPr lang="tr-TR" b="1">
                <a:solidFill>
                  <a:srgbClr val="BCFCFA"/>
                </a:solidFill>
                <a:latin typeface="Play"/>
                <a:ea typeface="Play"/>
                <a:cs typeface="Play"/>
                <a:sym typeface="Play"/>
              </a:rPr>
              <a:t>Algoritmalar:</a:t>
            </a:r>
            <a:r>
              <a:rPr lang="tr-TR" sz="2200" b="1">
                <a:solidFill>
                  <a:schemeClr val="lt1"/>
                </a:solidFill>
              </a:rPr>
              <a:t>	 DQL, PPO,  A2C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</a:pPr>
            <a:r>
              <a:rPr lang="tr-TR" sz="2200" b="1">
                <a:solidFill>
                  <a:schemeClr val="lt1"/>
                </a:solidFill>
              </a:rPr>
              <a:t>           </a:t>
            </a:r>
            <a:r>
              <a:rPr lang="tr-TR" b="1">
                <a:solidFill>
                  <a:srgbClr val="BCFCFA"/>
                </a:solidFill>
                <a:latin typeface="Play"/>
                <a:ea typeface="Play"/>
                <a:cs typeface="Play"/>
                <a:sym typeface="Play"/>
              </a:rPr>
              <a:t>Ortamlar:</a:t>
            </a:r>
            <a:r>
              <a:rPr lang="tr-TR" sz="2200" b="1">
                <a:solidFill>
                  <a:schemeClr val="lt1"/>
                </a:solidFill>
              </a:rPr>
              <a:t>	 Car Racing,  Acrobot</a:t>
            </a:r>
            <a:endParaRPr sz="2200" b="1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</a:pPr>
            <a:r>
              <a:rPr lang="tr-TR" sz="2200" b="1">
                <a:solidFill>
                  <a:schemeClr val="lt1"/>
                </a:solidFill>
              </a:rPr>
              <a:t>           </a:t>
            </a:r>
            <a:r>
              <a:rPr lang="tr-TR" b="1">
                <a:solidFill>
                  <a:srgbClr val="BCFCFA"/>
                </a:solidFill>
                <a:latin typeface="Play"/>
                <a:ea typeface="Play"/>
                <a:cs typeface="Play"/>
                <a:sym typeface="Play"/>
              </a:rPr>
              <a:t>Öğretmen: </a:t>
            </a:r>
            <a:r>
              <a:rPr lang="tr-TR" sz="2200" b="1">
                <a:solidFill>
                  <a:schemeClr val="lt1"/>
                </a:solidFill>
              </a:rPr>
              <a:t>	 Yiğit Kuyu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</a:pPr>
            <a:r>
              <a:rPr lang="tr-TR" sz="2200" b="1">
                <a:solidFill>
                  <a:schemeClr val="lt1"/>
                </a:solidFill>
              </a:rPr>
              <a:t>           </a:t>
            </a:r>
            <a:r>
              <a:rPr lang="tr-TR" b="1">
                <a:solidFill>
                  <a:srgbClr val="BCFCFA"/>
                </a:solidFill>
                <a:latin typeface="Play"/>
                <a:ea typeface="Play"/>
                <a:cs typeface="Play"/>
                <a:sym typeface="Play"/>
              </a:rPr>
              <a:t>Öğrenciler: </a:t>
            </a:r>
            <a:r>
              <a:rPr lang="tr-TR" sz="2200" b="1">
                <a:solidFill>
                  <a:schemeClr val="lt1"/>
                </a:solidFill>
              </a:rPr>
              <a:t>	 - Mert Ağralı</a:t>
            </a:r>
            <a:br>
              <a:rPr lang="tr-TR" sz="2200" b="1">
                <a:solidFill>
                  <a:schemeClr val="lt1"/>
                </a:solidFill>
              </a:rPr>
            </a:br>
            <a:r>
              <a:rPr lang="tr-TR" sz="2200" b="1">
                <a:solidFill>
                  <a:schemeClr val="lt1"/>
                </a:solidFill>
              </a:rPr>
              <a:t>			 - Mert Ateşmen</a:t>
            </a:r>
            <a:br>
              <a:rPr lang="tr-TR" sz="2200" b="1">
                <a:solidFill>
                  <a:schemeClr val="lt1"/>
                </a:solidFill>
              </a:rPr>
            </a:br>
            <a:r>
              <a:rPr lang="tr-TR" sz="2200" b="1">
                <a:solidFill>
                  <a:schemeClr val="lt1"/>
                </a:solidFill>
              </a:rPr>
              <a:t>			 - Ahmet Hakan Altun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endParaRPr sz="2200" b="1">
              <a:solidFill>
                <a:schemeClr val="lt1"/>
              </a:solidFill>
            </a:endParaRPr>
          </a:p>
        </p:txBody>
      </p:sp>
      <p:pic>
        <p:nvPicPr>
          <p:cNvPr id="95" name="Google Shape;95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786542" y="2984155"/>
            <a:ext cx="2857500" cy="350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>
              <a:lnSpc>
                <a:spcPct val="100000"/>
              </a:lnSpc>
              <a:buClr>
                <a:srgbClr val="000000"/>
              </a:buClr>
              <a:buSzPts val="4400"/>
              <a:buFont typeface="Arial"/>
              <a:buNone/>
            </a:pPr>
            <a:r>
              <a:rPr lang="tr-TR" sz="4000" b="1" dirty="0" err="1">
                <a:latin typeface="Ayuthaya"/>
                <a:ea typeface="Ayuthaya"/>
                <a:cs typeface="Ayuthaya"/>
                <a:sym typeface="Arial"/>
              </a:rPr>
              <a:t>Bellman</a:t>
            </a:r>
            <a:r>
              <a:rPr lang="tr-TR" sz="4000" b="1" dirty="0">
                <a:latin typeface="Ayuthaya"/>
                <a:ea typeface="Ayuthaya"/>
                <a:cs typeface="Ayuthaya"/>
                <a:sym typeface="Arial"/>
              </a:rPr>
              <a:t> </a:t>
            </a:r>
            <a:r>
              <a:rPr lang="tr-TR" sz="4000" b="1" dirty="0" err="1">
                <a:latin typeface="Ayuthaya"/>
                <a:ea typeface="Ayuthaya"/>
                <a:cs typeface="Ayuthaya"/>
                <a:sym typeface="Arial"/>
              </a:rPr>
              <a:t>Equation</a:t>
            </a:r>
            <a:endParaRPr sz="4000" b="1" dirty="0">
              <a:latin typeface="Ayuthaya"/>
              <a:ea typeface="Ayuthaya"/>
              <a:cs typeface="Ayuthaya"/>
              <a:sym typeface="Arial"/>
            </a:endParaRPr>
          </a:p>
        </p:txBody>
      </p:sp>
      <p:pic>
        <p:nvPicPr>
          <p:cNvPr id="159" name="Google Shape;159;p10" descr="metin, yazı tipi, ekran görüntüsü, çizgi içeren bir resim&#10;&#10;Açıklama otomatik olarak oluşturuldu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57457" y="2665200"/>
            <a:ext cx="7077086" cy="20172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>
              <a:lnSpc>
                <a:spcPct val="100000"/>
              </a:lnSpc>
              <a:buClr>
                <a:srgbClr val="000000"/>
              </a:buClr>
              <a:buSzPts val="4400"/>
            </a:pPr>
            <a:r>
              <a:rPr lang="tr-TR" sz="4000" b="1" dirty="0">
                <a:latin typeface="Ayuthaya"/>
                <a:ea typeface="Ayuthaya"/>
                <a:cs typeface="Ayuthaya"/>
              </a:rPr>
              <a:t>Action-Value </a:t>
            </a:r>
            <a:r>
              <a:rPr lang="tr-TR" sz="4000" b="1" dirty="0" err="1">
                <a:latin typeface="Ayuthaya"/>
                <a:ea typeface="Ayuthaya"/>
                <a:cs typeface="Ayuthaya"/>
              </a:rPr>
              <a:t>Function</a:t>
            </a:r>
            <a:r>
              <a:rPr lang="tr-TR" sz="4000" b="1" dirty="0">
                <a:latin typeface="Ayuthaya"/>
                <a:ea typeface="Ayuthaya"/>
                <a:cs typeface="Ayuthaya"/>
              </a:rPr>
              <a:t> (</a:t>
            </a:r>
            <a:r>
              <a:rPr lang="tr-TR" sz="4000" b="1" dirty="0" err="1">
                <a:latin typeface="Ayuthaya"/>
                <a:ea typeface="Ayuthaya"/>
                <a:cs typeface="Ayuthaya"/>
              </a:rPr>
              <a:t>Q-Table</a:t>
            </a:r>
            <a:r>
              <a:rPr lang="tr-TR" sz="4000" b="1" dirty="0">
                <a:latin typeface="Ayuthaya"/>
                <a:ea typeface="Ayuthaya"/>
                <a:cs typeface="Ayuthaya"/>
              </a:rPr>
              <a:t>)</a:t>
            </a:r>
            <a:endParaRPr sz="4000" b="1" dirty="0">
              <a:latin typeface="Ayuthaya"/>
              <a:ea typeface="Ayuthaya"/>
              <a:cs typeface="Ayuthaya"/>
            </a:endParaRPr>
          </a:p>
        </p:txBody>
      </p:sp>
      <p:pic>
        <p:nvPicPr>
          <p:cNvPr id="165" name="Google Shape;165;p12" descr="metin, yazı tipi, ekran görüntüsü, çizgi içeren bir resim&#10;&#10;Açıklama otomatik olarak oluşturuldu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838200" y="2909709"/>
            <a:ext cx="10515600" cy="21831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4"/>
          <p:cNvSpPr txBox="1"/>
          <p:nvPr/>
        </p:nvSpPr>
        <p:spPr>
          <a:xfrm>
            <a:off x="4482540" y="816549"/>
            <a:ext cx="3442260" cy="701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>
              <a:buSzPts val="4400"/>
            </a:pPr>
            <a:r>
              <a:rPr lang="tr-TR" sz="4000" b="1" dirty="0" err="1">
                <a:solidFill>
                  <a:schemeClr val="dk1"/>
                </a:solidFill>
                <a:latin typeface="Ayuthaya"/>
                <a:ea typeface="Ayuthaya"/>
                <a:cs typeface="Ayuthaya"/>
                <a:sym typeface="Ayuthaya"/>
              </a:rPr>
              <a:t>Q</a:t>
            </a:r>
            <a:r>
              <a:rPr lang="tr-TR" sz="4000" b="1" dirty="0">
                <a:solidFill>
                  <a:schemeClr val="dk1"/>
                </a:solidFill>
                <a:latin typeface="Ayuthaya"/>
                <a:ea typeface="Ayuthaya"/>
                <a:cs typeface="Ayuthaya"/>
                <a:sym typeface="Ayuthaya"/>
              </a:rPr>
              <a:t>-Learning</a:t>
            </a:r>
            <a:endParaRPr sz="4000" b="1" dirty="0">
              <a:solidFill>
                <a:schemeClr val="dk1"/>
              </a:solidFill>
              <a:latin typeface="Ayuthaya"/>
              <a:ea typeface="Ayuthaya"/>
              <a:cs typeface="Ayuthaya"/>
            </a:endParaRPr>
          </a:p>
        </p:txBody>
      </p:sp>
      <p:sp>
        <p:nvSpPr>
          <p:cNvPr id="172" name="Google Shape;172;p14"/>
          <p:cNvSpPr txBox="1"/>
          <p:nvPr/>
        </p:nvSpPr>
        <p:spPr>
          <a:xfrm>
            <a:off x="810849" y="2252921"/>
            <a:ext cx="10316953" cy="14938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tr-TR" sz="1800" b="0" i="0" u="none" strike="noStrike" cap="none" dirty="0" err="1">
                <a:solidFill>
                  <a:schemeClr val="dk1"/>
                </a:solidFill>
                <a:latin typeface="PT Mono" panose="02060509020205020204" pitchFamily="49" charset="0"/>
                <a:ea typeface="Ayuthaya"/>
                <a:cs typeface="Ayuthaya"/>
                <a:sym typeface="Ayuthaya"/>
              </a:rPr>
              <a:t>Q-learning</a:t>
            </a:r>
            <a:r>
              <a:rPr lang="tr-TR" sz="1800" b="0" i="0" u="none" strike="noStrike" cap="none" dirty="0">
                <a:solidFill>
                  <a:schemeClr val="dk1"/>
                </a:solidFill>
                <a:latin typeface="PT Mono" panose="02060509020205020204" pitchFamily="49" charset="0"/>
                <a:ea typeface="Ayuthaya"/>
                <a:cs typeface="Ayuthaya"/>
                <a:sym typeface="Ayuthaya"/>
              </a:rPr>
              <a:t>, her durum-eylem çifti için, o eylemi seçmenin beklenen ödülünü gösteren bir </a:t>
            </a:r>
            <a:r>
              <a:rPr lang="tr-TR" sz="1800" b="0" i="0" u="none" strike="noStrike" cap="none" dirty="0" err="1">
                <a:solidFill>
                  <a:schemeClr val="dk1"/>
                </a:solidFill>
                <a:latin typeface="PT Mono" panose="02060509020205020204" pitchFamily="49" charset="0"/>
                <a:ea typeface="Ayuthaya"/>
                <a:cs typeface="Ayuthaya"/>
                <a:sym typeface="Ayuthaya"/>
              </a:rPr>
              <a:t>Q</a:t>
            </a:r>
            <a:r>
              <a:rPr lang="tr-TR" sz="1800" b="0" i="0" u="none" strike="noStrike" cap="none" dirty="0">
                <a:solidFill>
                  <a:schemeClr val="dk1"/>
                </a:solidFill>
                <a:latin typeface="PT Mono" panose="02060509020205020204" pitchFamily="49" charset="0"/>
                <a:ea typeface="Ayuthaya"/>
                <a:cs typeface="Ayuthaya"/>
                <a:sym typeface="Ayuthaya"/>
              </a:rPr>
              <a:t> değeri öğrenir.</a:t>
            </a:r>
            <a:endParaRPr sz="2000" dirty="0">
              <a:solidFill>
                <a:schemeClr val="dk1"/>
              </a:solidFill>
              <a:latin typeface="PT Mono" panose="02060509020205020204" pitchFamily="49" charset="0"/>
              <a:sym typeface="Arial"/>
            </a:endParaRPr>
          </a:p>
          <a:p>
            <a:pPr marL="342900" marR="0" lvl="0" indent="-215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dirty="0">
              <a:solidFill>
                <a:schemeClr val="dk1"/>
              </a:solidFill>
              <a:latin typeface="PT Mono" panose="02060509020205020204" pitchFamily="49" charset="0"/>
              <a:sym typeface="Arial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tr-TR" sz="1800" b="0" i="0" u="none" strike="noStrike" cap="none" dirty="0">
                <a:solidFill>
                  <a:srgbClr val="000000"/>
                </a:solidFill>
                <a:latin typeface="PT Mono" panose="02060509020205020204" pitchFamily="49" charset="0"/>
                <a:ea typeface="Ayuthaya"/>
                <a:cs typeface="Ayuthaya"/>
                <a:sym typeface="Ayuthaya"/>
              </a:rPr>
              <a:t>Bu </a:t>
            </a:r>
            <a:r>
              <a:rPr lang="tr-TR" sz="1800" b="0" i="0" u="none" strike="noStrike" cap="none" dirty="0" err="1">
                <a:solidFill>
                  <a:srgbClr val="000000"/>
                </a:solidFill>
                <a:latin typeface="PT Mono" panose="02060509020205020204" pitchFamily="49" charset="0"/>
                <a:ea typeface="Ayuthaya"/>
                <a:cs typeface="Ayuthaya"/>
                <a:sym typeface="Ayuthaya"/>
              </a:rPr>
              <a:t>Q</a:t>
            </a:r>
            <a:r>
              <a:rPr lang="tr-TR" sz="1800" b="0" i="0" u="none" strike="noStrike" cap="none" dirty="0">
                <a:solidFill>
                  <a:srgbClr val="000000"/>
                </a:solidFill>
                <a:latin typeface="PT Mono" panose="02060509020205020204" pitchFamily="49" charset="0"/>
                <a:ea typeface="Ayuthaya"/>
                <a:cs typeface="Ayuthaya"/>
                <a:sym typeface="Ayuthaya"/>
              </a:rPr>
              <a:t> değerleri, her durum-eylem kombinasyonu için ayrı bir hücrede saklanan bir </a:t>
            </a:r>
            <a:r>
              <a:rPr lang="tr-TR" sz="1800" b="0" i="0" u="none" strike="noStrike" cap="none" dirty="0" err="1">
                <a:solidFill>
                  <a:srgbClr val="000000"/>
                </a:solidFill>
                <a:latin typeface="PT Mono" panose="02060509020205020204" pitchFamily="49" charset="0"/>
                <a:ea typeface="Ayuthaya"/>
                <a:cs typeface="Ayuthaya"/>
                <a:sym typeface="Ayuthaya"/>
              </a:rPr>
              <a:t>Q</a:t>
            </a:r>
            <a:r>
              <a:rPr lang="tr-TR" sz="1800" b="0" i="0" u="none" strike="noStrike" cap="none" dirty="0">
                <a:solidFill>
                  <a:srgbClr val="000000"/>
                </a:solidFill>
                <a:latin typeface="PT Mono" panose="02060509020205020204" pitchFamily="49" charset="0"/>
                <a:ea typeface="Ayuthaya"/>
                <a:cs typeface="Ayuthaya"/>
                <a:sym typeface="Ayuthaya"/>
              </a:rPr>
              <a:t>-tablosunda bellekte tutulur.</a:t>
            </a:r>
            <a:endParaRPr sz="1800" dirty="0">
              <a:solidFill>
                <a:schemeClr val="dk1"/>
              </a:solidFill>
              <a:latin typeface="PT Mono" panose="02060509020205020204" pitchFamily="49" charset="0"/>
              <a:ea typeface="Ayuthaya"/>
              <a:cs typeface="Ayuthaya"/>
              <a:sym typeface="Ayuthaya"/>
            </a:endParaRPr>
          </a:p>
        </p:txBody>
      </p:sp>
      <p:pic>
        <p:nvPicPr>
          <p:cNvPr id="173" name="Google Shape;173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68701" y="4051223"/>
            <a:ext cx="10001250" cy="2581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g3220be9b2e7_0_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8650" y="1843225"/>
            <a:ext cx="9201150" cy="4762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g3220be9b2e7_0_47"/>
          <p:cNvSpPr txBox="1"/>
          <p:nvPr/>
        </p:nvSpPr>
        <p:spPr>
          <a:xfrm>
            <a:off x="3654900" y="816550"/>
            <a:ext cx="5443380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SzPts val="4400"/>
              <a:buFont typeface="Arial"/>
              <a:buNone/>
            </a:pPr>
            <a:r>
              <a:rPr lang="tr-TR" sz="4000" b="1" dirty="0" err="1">
                <a:solidFill>
                  <a:schemeClr val="dk1"/>
                </a:solidFill>
                <a:latin typeface="Ayuthaya"/>
                <a:ea typeface="Ayuthaya"/>
                <a:cs typeface="Ayuthaya"/>
                <a:sym typeface="Ayuthaya"/>
              </a:rPr>
              <a:t>Q</a:t>
            </a:r>
            <a:r>
              <a:rPr lang="tr-TR" sz="4000" b="1" dirty="0">
                <a:solidFill>
                  <a:schemeClr val="dk1"/>
                </a:solidFill>
                <a:latin typeface="Ayuthaya"/>
                <a:ea typeface="Ayuthaya"/>
                <a:cs typeface="Ayuthaya"/>
                <a:sym typeface="Ayuthaya"/>
              </a:rPr>
              <a:t> Learning Amacı</a:t>
            </a:r>
            <a:endParaRPr sz="4000" b="1" dirty="0">
              <a:solidFill>
                <a:schemeClr val="dk1"/>
              </a:solidFill>
              <a:latin typeface="Ayuthaya"/>
              <a:ea typeface="Ayuthaya"/>
              <a:cs typeface="Ayuthay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981888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>
              <a:lnSpc>
                <a:spcPct val="100000"/>
              </a:lnSpc>
              <a:buClr>
                <a:srgbClr val="000000"/>
              </a:buClr>
              <a:buSzPts val="4400"/>
            </a:pPr>
            <a:r>
              <a:rPr lang="tr-TR" sz="4000" b="1" dirty="0">
                <a:latin typeface="Ayuthaya"/>
                <a:ea typeface="Ayuthaya"/>
                <a:cs typeface="Ayuthaya"/>
                <a:sym typeface="Arial"/>
              </a:rPr>
              <a:t>Action Value </a:t>
            </a:r>
            <a:r>
              <a:rPr lang="tr-TR" sz="4000" b="1" dirty="0" err="1">
                <a:latin typeface="Ayuthaya"/>
                <a:ea typeface="Ayuthaya"/>
                <a:cs typeface="Ayuthaya"/>
                <a:sym typeface="Arial"/>
              </a:rPr>
              <a:t>Function</a:t>
            </a:r>
            <a:r>
              <a:rPr lang="tr-TR" sz="4000" b="1" dirty="0">
                <a:latin typeface="Ayuthaya"/>
                <a:ea typeface="Ayuthaya"/>
                <a:cs typeface="Ayuthaya"/>
                <a:sym typeface="Arial"/>
              </a:rPr>
              <a:t> (</a:t>
            </a:r>
            <a:r>
              <a:rPr lang="tr-TR" sz="4000" b="1" dirty="0" err="1">
                <a:latin typeface="Ayuthaya"/>
                <a:ea typeface="Ayuthaya"/>
                <a:cs typeface="Ayuthaya"/>
                <a:sym typeface="Arial"/>
              </a:rPr>
              <a:t>Q</a:t>
            </a:r>
            <a:r>
              <a:rPr lang="tr-TR" sz="4000" b="1" dirty="0">
                <a:latin typeface="Ayuthaya"/>
                <a:ea typeface="Ayuthaya"/>
                <a:cs typeface="Ayuthaya"/>
                <a:sym typeface="Arial"/>
              </a:rPr>
              <a:t>-Learning)</a:t>
            </a:r>
            <a:endParaRPr sz="4000" b="1" dirty="0">
              <a:latin typeface="Ayuthaya"/>
              <a:ea typeface="Ayuthaya"/>
              <a:cs typeface="Ayuthaya"/>
              <a:sym typeface="Arial"/>
            </a:endParaRPr>
          </a:p>
        </p:txBody>
      </p:sp>
      <p:pic>
        <p:nvPicPr>
          <p:cNvPr id="186" name="Google Shape;186;p19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727116" y="1825625"/>
            <a:ext cx="8737767" cy="43513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tr-TR" sz="4000" b="1" dirty="0" err="1">
                <a:latin typeface="Ayuthaya"/>
                <a:ea typeface="Ayuthaya"/>
                <a:cs typeface="Ayuthaya"/>
              </a:rPr>
              <a:t>Bellman</a:t>
            </a:r>
            <a:r>
              <a:rPr lang="tr-TR" sz="4000" b="1" dirty="0">
                <a:latin typeface="Ayuthaya"/>
                <a:ea typeface="Ayuthaya"/>
                <a:cs typeface="Ayuthaya"/>
              </a:rPr>
              <a:t> </a:t>
            </a:r>
            <a:r>
              <a:rPr lang="tr-TR" sz="4000" b="1" dirty="0" err="1">
                <a:latin typeface="Ayuthaya"/>
                <a:ea typeface="Ayuthaya"/>
                <a:cs typeface="Ayuthaya"/>
              </a:rPr>
              <a:t>Equation</a:t>
            </a:r>
            <a:r>
              <a:rPr lang="tr-TR" sz="4000" b="1" dirty="0">
                <a:latin typeface="Ayuthaya"/>
                <a:ea typeface="Ayuthaya"/>
                <a:cs typeface="Ayuthaya"/>
              </a:rPr>
              <a:t> (</a:t>
            </a:r>
            <a:r>
              <a:rPr lang="tr-TR" sz="4000" b="1" dirty="0" err="1">
                <a:latin typeface="Ayuthaya"/>
                <a:ea typeface="Ayuthaya"/>
                <a:cs typeface="Ayuthaya"/>
              </a:rPr>
              <a:t>Q</a:t>
            </a:r>
            <a:r>
              <a:rPr lang="tr-TR" sz="4000" b="1" dirty="0">
                <a:latin typeface="Ayuthaya"/>
                <a:ea typeface="Ayuthaya"/>
                <a:cs typeface="Ayuthaya"/>
              </a:rPr>
              <a:t>-Learning</a:t>
            </a:r>
            <a:r>
              <a:rPr lang="tr-TR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)</a:t>
            </a:r>
            <a:endParaRPr dirty="0">
              <a:latin typeface="Ayuthaya" pitchFamily="2" charset="-34"/>
              <a:ea typeface="Ayuthaya" pitchFamily="2" charset="-34"/>
              <a:cs typeface="Ayuthaya" pitchFamily="2" charset="-34"/>
            </a:endParaRPr>
          </a:p>
        </p:txBody>
      </p:sp>
      <p:pic>
        <p:nvPicPr>
          <p:cNvPr id="192" name="Google Shape;192;p20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358900" y="1842294"/>
            <a:ext cx="9474200" cy="431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1"/>
          <p:cNvSpPr txBox="1">
            <a:spLocks noGrp="1"/>
          </p:cNvSpPr>
          <p:nvPr>
            <p:ph type="title"/>
          </p:nvPr>
        </p:nvSpPr>
        <p:spPr>
          <a:xfrm>
            <a:off x="954189" y="447674"/>
            <a:ext cx="9211112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tr-TR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Temporal </a:t>
            </a:r>
            <a:r>
              <a:rPr lang="tr-TR" dirty="0" err="1">
                <a:latin typeface="Ayuthaya" pitchFamily="2" charset="-34"/>
                <a:ea typeface="Ayuthaya" pitchFamily="2" charset="-34"/>
                <a:cs typeface="Ayuthaya" pitchFamily="2" charset="-34"/>
              </a:rPr>
              <a:t>Difference</a:t>
            </a:r>
            <a:r>
              <a:rPr lang="tr-TR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 </a:t>
            </a:r>
            <a:r>
              <a:rPr lang="tr-TR" dirty="0" err="1">
                <a:latin typeface="Ayuthaya" pitchFamily="2" charset="-34"/>
                <a:ea typeface="Ayuthaya" pitchFamily="2" charset="-34"/>
                <a:cs typeface="Ayuthaya" pitchFamily="2" charset="-34"/>
              </a:rPr>
              <a:t>Target</a:t>
            </a:r>
            <a:r>
              <a:rPr lang="tr-TR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 (</a:t>
            </a:r>
            <a:r>
              <a:rPr lang="tr-TR" dirty="0" err="1">
                <a:latin typeface="Ayuthaya" pitchFamily="2" charset="-34"/>
                <a:ea typeface="Ayuthaya" pitchFamily="2" charset="-34"/>
                <a:cs typeface="Ayuthaya" pitchFamily="2" charset="-34"/>
              </a:rPr>
              <a:t>Q</a:t>
            </a:r>
            <a:r>
              <a:rPr lang="tr-TR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-Learning)</a:t>
            </a:r>
            <a:endParaRPr dirty="0">
              <a:latin typeface="Ayuthaya" pitchFamily="2" charset="-34"/>
              <a:ea typeface="Ayuthaya" pitchFamily="2" charset="-34"/>
              <a:cs typeface="Ayuthaya" pitchFamily="2" charset="-34"/>
            </a:endParaRPr>
          </a:p>
        </p:txBody>
      </p:sp>
      <p:pic>
        <p:nvPicPr>
          <p:cNvPr id="198" name="Google Shape;198;p21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365250" y="2255044"/>
            <a:ext cx="9461500" cy="349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tr-TR" dirty="0" err="1">
                <a:latin typeface="Ayuthaya" pitchFamily="2" charset="-34"/>
                <a:ea typeface="Ayuthaya" pitchFamily="2" charset="-34"/>
                <a:cs typeface="Ayuthaya" pitchFamily="2" charset="-34"/>
              </a:rPr>
              <a:t>Q</a:t>
            </a:r>
            <a:r>
              <a:rPr lang="tr-TR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-Learning Update </a:t>
            </a:r>
            <a:r>
              <a:rPr lang="tr-TR" dirty="0" err="1">
                <a:latin typeface="Ayuthaya" pitchFamily="2" charset="-34"/>
                <a:ea typeface="Ayuthaya" pitchFamily="2" charset="-34"/>
                <a:cs typeface="Ayuthaya" pitchFamily="2" charset="-34"/>
              </a:rPr>
              <a:t>Rule</a:t>
            </a:r>
            <a:endParaRPr dirty="0">
              <a:latin typeface="Ayuthaya" pitchFamily="2" charset="-34"/>
              <a:ea typeface="Ayuthaya" pitchFamily="2" charset="-34"/>
              <a:cs typeface="Ayuthaya" pitchFamily="2" charset="-34"/>
            </a:endParaRPr>
          </a:p>
        </p:txBody>
      </p:sp>
      <p:pic>
        <p:nvPicPr>
          <p:cNvPr id="204" name="Google Shape;204;p22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301750" y="2909094"/>
            <a:ext cx="9588500" cy="218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tr-TR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Epsilon-</a:t>
            </a:r>
            <a:r>
              <a:rPr lang="tr-TR" dirty="0" err="1">
                <a:latin typeface="Ayuthaya" pitchFamily="2" charset="-34"/>
                <a:ea typeface="Ayuthaya" pitchFamily="2" charset="-34"/>
                <a:cs typeface="Ayuthaya" pitchFamily="2" charset="-34"/>
              </a:rPr>
              <a:t>Greedy</a:t>
            </a:r>
            <a:r>
              <a:rPr lang="tr-TR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 </a:t>
            </a:r>
            <a:r>
              <a:rPr lang="tr-TR" dirty="0" err="1">
                <a:latin typeface="Ayuthaya" pitchFamily="2" charset="-34"/>
                <a:ea typeface="Ayuthaya" pitchFamily="2" charset="-34"/>
                <a:cs typeface="Ayuthaya" pitchFamily="2" charset="-34"/>
              </a:rPr>
              <a:t>Strategy</a:t>
            </a:r>
            <a:endParaRPr dirty="0">
              <a:latin typeface="Ayuthaya" pitchFamily="2" charset="-34"/>
              <a:ea typeface="Ayuthaya" pitchFamily="2" charset="-34"/>
              <a:cs typeface="Ayuthaya" pitchFamily="2" charset="-34"/>
            </a:endParaRPr>
          </a:p>
        </p:txBody>
      </p:sp>
      <p:pic>
        <p:nvPicPr>
          <p:cNvPr id="210" name="Google Shape;210;p17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838200" y="1825625"/>
            <a:ext cx="4407104" cy="39974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17" descr="yazı tipi, metin, hat sanatı, kaligrafi, beyaz içeren bir resim&#10;&#10;Açıklama otomatik olarak oluşturuldu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00741" y="1825625"/>
            <a:ext cx="4385520" cy="5454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17" descr="çizgi, metin, öykü gelişim çizgisi; kumpas; grafiğini çıkarma, diyagram içeren bir resim&#10;&#10;Açıklama otomatik olarak oluşturuldu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635362" y="2967513"/>
            <a:ext cx="5916278" cy="29801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tr-TR" dirty="0" err="1">
                <a:latin typeface="Ayuthaya" pitchFamily="2" charset="-34"/>
                <a:ea typeface="Ayuthaya" pitchFamily="2" charset="-34"/>
                <a:cs typeface="Ayuthaya" pitchFamily="2" charset="-34"/>
              </a:rPr>
              <a:t>Deep</a:t>
            </a:r>
            <a:r>
              <a:rPr lang="tr-TR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 </a:t>
            </a:r>
            <a:r>
              <a:rPr lang="tr-TR" dirty="0" err="1">
                <a:latin typeface="Ayuthaya" pitchFamily="2" charset="-34"/>
                <a:ea typeface="Ayuthaya" pitchFamily="2" charset="-34"/>
                <a:cs typeface="Ayuthaya" pitchFamily="2" charset="-34"/>
              </a:rPr>
              <a:t>Q</a:t>
            </a:r>
            <a:r>
              <a:rPr lang="tr-TR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-Learning (DQL)</a:t>
            </a:r>
            <a:endParaRPr dirty="0">
              <a:latin typeface="Ayuthaya" pitchFamily="2" charset="-34"/>
              <a:ea typeface="Ayuthaya" pitchFamily="2" charset="-34"/>
              <a:cs typeface="Ayuthaya" pitchFamily="2" charset="-34"/>
            </a:endParaRPr>
          </a:p>
        </p:txBody>
      </p:sp>
      <p:pic>
        <p:nvPicPr>
          <p:cNvPr id="218" name="Google Shape;218;p18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727200" y="2394744"/>
            <a:ext cx="8737500" cy="321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"/>
          <p:cNvSpPr txBox="1"/>
          <p:nvPr/>
        </p:nvSpPr>
        <p:spPr>
          <a:xfrm>
            <a:off x="2518738" y="782366"/>
            <a:ext cx="7154523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4000" b="1" i="0" u="none" strike="noStrike" cap="none" dirty="0" err="1">
                <a:solidFill>
                  <a:schemeClr val="dk1"/>
                </a:solidFill>
                <a:latin typeface="Ayuthaya"/>
                <a:ea typeface="Ayuthaya"/>
                <a:cs typeface="Ayuthaya"/>
                <a:sym typeface="Ayuthaya"/>
              </a:rPr>
              <a:t>Reinforcement</a:t>
            </a:r>
            <a:r>
              <a:rPr lang="tr-TR" sz="4000" b="1" i="0" u="none" strike="noStrike" cap="none" dirty="0">
                <a:solidFill>
                  <a:schemeClr val="dk1"/>
                </a:solidFill>
                <a:latin typeface="Ayuthaya"/>
                <a:ea typeface="Ayuthaya"/>
                <a:cs typeface="Ayuthaya"/>
                <a:sym typeface="Ayuthaya"/>
              </a:rPr>
              <a:t> Learning</a:t>
            </a:r>
            <a:endParaRPr dirty="0"/>
          </a:p>
        </p:txBody>
      </p:sp>
      <p:sp>
        <p:nvSpPr>
          <p:cNvPr id="101" name="Google Shape;101;p2"/>
          <p:cNvSpPr txBox="1"/>
          <p:nvPr/>
        </p:nvSpPr>
        <p:spPr>
          <a:xfrm>
            <a:off x="810850" y="2493336"/>
            <a:ext cx="5062604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1600" dirty="0">
                <a:solidFill>
                  <a:schemeClr val="dk1"/>
                </a:solidFill>
                <a:latin typeface="PT Mono" panose="02060509020205020204" pitchFamily="49" charset="0"/>
                <a:ea typeface="Ayuthaya"/>
                <a:cs typeface="Ayuthaya"/>
                <a:sym typeface="Ayuthaya"/>
              </a:rPr>
              <a:t>Ajan deneme ve yanılma yoluyla öğrenir.</a:t>
            </a:r>
            <a:endParaRPr dirty="0">
              <a:latin typeface="PT Mono" panose="02060509020205020204" pitchFamily="49" charset="0"/>
            </a:endParaRPr>
          </a:p>
        </p:txBody>
      </p:sp>
      <p:sp>
        <p:nvSpPr>
          <p:cNvPr id="102" name="Google Shape;102;p2"/>
          <p:cNvSpPr txBox="1"/>
          <p:nvPr/>
        </p:nvSpPr>
        <p:spPr>
          <a:xfrm>
            <a:off x="810850" y="3205422"/>
            <a:ext cx="4680126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tr-TR" sz="1600" dirty="0">
                <a:solidFill>
                  <a:schemeClr val="dk1"/>
                </a:solidFill>
                <a:latin typeface="PT Mono" panose="02060509020205020204" pitchFamily="49" charset="0"/>
                <a:ea typeface="Ayuthaya"/>
                <a:cs typeface="Ayuthaya"/>
                <a:sym typeface="Ayuthaya"/>
              </a:rPr>
              <a:t>İyi kararlar için ödül alırken</a:t>
            </a:r>
            <a:endParaRPr dirty="0">
              <a:latin typeface="PT Mono" panose="02060509020205020204" pitchFamily="49" charset="0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tr-TR" sz="1600" dirty="0">
                <a:solidFill>
                  <a:schemeClr val="dk1"/>
                </a:solidFill>
                <a:latin typeface="PT Mono" panose="02060509020205020204" pitchFamily="49" charset="0"/>
                <a:ea typeface="Ayuthaya"/>
                <a:cs typeface="Ayuthaya"/>
                <a:sym typeface="Ayuthaya"/>
              </a:rPr>
              <a:t>Kötü kararlar için ceza alır.</a:t>
            </a:r>
            <a:endParaRPr dirty="0">
              <a:latin typeface="PT Mono" panose="02060509020205020204" pitchFamily="49" charset="0"/>
            </a:endParaRPr>
          </a:p>
        </p:txBody>
      </p:sp>
      <p:sp>
        <p:nvSpPr>
          <p:cNvPr id="103" name="Google Shape;103;p2"/>
          <p:cNvSpPr txBox="1"/>
          <p:nvPr/>
        </p:nvSpPr>
        <p:spPr>
          <a:xfrm>
            <a:off x="810850" y="4146951"/>
            <a:ext cx="4810951" cy="1569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1600" b="1" dirty="0">
                <a:solidFill>
                  <a:schemeClr val="dk1"/>
                </a:solidFill>
                <a:latin typeface="PT Mono" panose="02060509020205020204" pitchFamily="49" charset="0"/>
                <a:ea typeface="Ayuthaya"/>
                <a:cs typeface="Ayuthaya"/>
                <a:sym typeface="Ayuthaya"/>
              </a:rPr>
              <a:t>Amaç: </a:t>
            </a:r>
            <a:r>
              <a:rPr lang="tr-TR" sz="1600" dirty="0">
                <a:solidFill>
                  <a:schemeClr val="dk1"/>
                </a:solidFill>
                <a:latin typeface="PT Mono" panose="02060509020205020204" pitchFamily="49" charset="0"/>
                <a:ea typeface="Ayuthaya"/>
                <a:cs typeface="Ayuthaya"/>
                <a:sym typeface="Ayuthaya"/>
              </a:rPr>
              <a:t>Zamanla pozitif </a:t>
            </a:r>
            <a:r>
              <a:rPr lang="tr-TR" sz="1600" dirty="0" err="1">
                <a:solidFill>
                  <a:schemeClr val="dk1"/>
                </a:solidFill>
                <a:latin typeface="PT Mono" panose="02060509020205020204" pitchFamily="49" charset="0"/>
                <a:ea typeface="Ayuthaya"/>
                <a:cs typeface="Ayuthaya"/>
                <a:sym typeface="Ayuthaya"/>
              </a:rPr>
              <a:t>feedback’i</a:t>
            </a:r>
            <a:r>
              <a:rPr lang="tr-TR" sz="1600" dirty="0">
                <a:solidFill>
                  <a:schemeClr val="dk1"/>
                </a:solidFill>
                <a:latin typeface="PT Mono" panose="02060509020205020204" pitchFamily="49" charset="0"/>
                <a:ea typeface="Ayuthaya"/>
                <a:cs typeface="Ayuthaya"/>
                <a:sym typeface="Ayuthaya"/>
              </a:rPr>
              <a:t> en yüksek mertebeye çıkarmaktır.</a:t>
            </a:r>
            <a:endParaRPr dirty="0">
              <a:latin typeface="PT Mono" panose="02060509020205020204" pitchFamily="49" charset="0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  <a:latin typeface="PT Mono" panose="02060509020205020204" pitchFamily="49" charset="0"/>
              <a:ea typeface="Ayuthaya"/>
              <a:cs typeface="Ayuthaya"/>
              <a:sym typeface="Ayuthay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1600" dirty="0">
                <a:solidFill>
                  <a:schemeClr val="dk1"/>
                </a:solidFill>
                <a:latin typeface="PT Mono" panose="02060509020205020204" pitchFamily="49" charset="0"/>
                <a:ea typeface="Ayuthaya"/>
                <a:cs typeface="Ayuthaya"/>
                <a:sym typeface="Ayuthaya"/>
              </a:rPr>
              <a:t>Daha açıklayıcı olursak kümülatif ödülü maksimuma çıkarmak birincil önceliktir.</a:t>
            </a:r>
            <a:endParaRPr dirty="0">
              <a:latin typeface="PT Mono" panose="02060509020205020204" pitchFamily="49" charset="0"/>
            </a:endParaRPr>
          </a:p>
        </p:txBody>
      </p:sp>
      <p:pic>
        <p:nvPicPr>
          <p:cNvPr id="104" name="Google Shape;104;p2" descr="metin, diyagram, daire, yazı tipi içeren bir resim&#10;&#10;Açıklama otomatik olarak oluşturuldu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06650" y="1584645"/>
            <a:ext cx="3382928" cy="49975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3"/>
          <p:cNvSpPr txBox="1">
            <a:spLocks noGrp="1"/>
          </p:cNvSpPr>
          <p:nvPr>
            <p:ph type="title"/>
          </p:nvPr>
        </p:nvSpPr>
        <p:spPr>
          <a:xfrm>
            <a:off x="1068150" y="28397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tr-TR" sz="2200" dirty="0" err="1"/>
              <a:t>Q</a:t>
            </a:r>
            <a:r>
              <a:rPr lang="tr-TR" sz="2200" dirty="0"/>
              <a:t> Learning durum sayıları azken iyi bir performans gösterir.</a:t>
            </a:r>
            <a:endParaRPr sz="1300" dirty="0"/>
          </a:p>
        </p:txBody>
      </p:sp>
      <p:pic>
        <p:nvPicPr>
          <p:cNvPr id="224" name="Google Shape;224;p23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2323671" y="1825625"/>
            <a:ext cx="7544658" cy="43513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p24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2323671" y="1825625"/>
            <a:ext cx="7544658" cy="4351338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24"/>
          <p:cNvSpPr txBox="1">
            <a:spLocks noGrp="1"/>
          </p:cNvSpPr>
          <p:nvPr>
            <p:ph type="title"/>
          </p:nvPr>
        </p:nvSpPr>
        <p:spPr>
          <a:xfrm>
            <a:off x="1068150" y="28397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tr-TR" sz="2200" dirty="0" err="1">
                <a:latin typeface="PT Mono" panose="02060509020205020204" pitchFamily="49" charset="0"/>
              </a:rPr>
              <a:t>Q</a:t>
            </a:r>
            <a:r>
              <a:rPr lang="tr-TR" sz="2200" dirty="0">
                <a:latin typeface="PT Mono" panose="02060509020205020204" pitchFamily="49" charset="0"/>
              </a:rPr>
              <a:t> </a:t>
            </a:r>
            <a:r>
              <a:rPr lang="tr-TR" sz="2200" dirty="0" err="1">
                <a:latin typeface="PT Mono" panose="02060509020205020204" pitchFamily="49" charset="0"/>
              </a:rPr>
              <a:t>Learning’de</a:t>
            </a:r>
            <a:r>
              <a:rPr lang="tr-TR" sz="2200" dirty="0">
                <a:latin typeface="PT Mono" panose="02060509020205020204" pitchFamily="49" charset="0"/>
              </a:rPr>
              <a:t> durum sayısı arttıkça model performansı yavaşça düşmeye başlar.</a:t>
            </a:r>
            <a:endParaRPr sz="1300" dirty="0">
              <a:latin typeface="PT Mono" panose="02060509020205020204" pitchFamily="49" charset="0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p25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2316652" y="1825625"/>
            <a:ext cx="7558695" cy="4351338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25"/>
          <p:cNvSpPr txBox="1">
            <a:spLocks noGrp="1"/>
          </p:cNvSpPr>
          <p:nvPr>
            <p:ph type="title"/>
          </p:nvPr>
        </p:nvSpPr>
        <p:spPr>
          <a:xfrm>
            <a:off x="1068150" y="28397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tr-TR" sz="2200" dirty="0" err="1">
                <a:latin typeface="PT Mono" panose="02060509020205020204" pitchFamily="49" charset="0"/>
              </a:rPr>
              <a:t>Q</a:t>
            </a:r>
            <a:r>
              <a:rPr lang="tr-TR" sz="2200" dirty="0">
                <a:latin typeface="PT Mono" panose="02060509020205020204" pitchFamily="49" charset="0"/>
              </a:rPr>
              <a:t> </a:t>
            </a:r>
            <a:r>
              <a:rPr lang="tr-TR" sz="2200" dirty="0" err="1">
                <a:latin typeface="PT Mono" panose="02060509020205020204" pitchFamily="49" charset="0"/>
              </a:rPr>
              <a:t>learning</a:t>
            </a:r>
            <a:r>
              <a:rPr lang="tr-TR" sz="2200" dirty="0">
                <a:latin typeface="PT Mono" panose="02060509020205020204" pitchFamily="49" charset="0"/>
              </a:rPr>
              <a:t> de durum sayıları çok yüksek değerlere geldiğinde algoritma neredeyse hiç öğrenim gerçekleştiremez veya tablo hafızaya sığmadığı için algoritma çalıştırılamaz (</a:t>
            </a:r>
            <a:r>
              <a:rPr lang="tr-TR" sz="2200" dirty="0" err="1">
                <a:latin typeface="PT Mono" panose="02060509020205020204" pitchFamily="49" charset="0"/>
              </a:rPr>
              <a:t>Örn</a:t>
            </a:r>
            <a:r>
              <a:rPr lang="tr-TR" sz="2200" dirty="0">
                <a:latin typeface="PT Mono" panose="02060509020205020204" pitchFamily="49" charset="0"/>
              </a:rPr>
              <a:t>: Görsel durumlar)</a:t>
            </a:r>
            <a:endParaRPr sz="1300" dirty="0">
              <a:latin typeface="PT Mono" panose="02060509020205020204" pitchFamily="49" charset="0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3220be9b2e7_0_39"/>
          <p:cNvSpPr txBox="1">
            <a:spLocks noGrp="1"/>
          </p:cNvSpPr>
          <p:nvPr>
            <p:ph type="title"/>
          </p:nvPr>
        </p:nvSpPr>
        <p:spPr>
          <a:xfrm>
            <a:off x="838200" y="30097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Çözüm: Yapay Sinir Ağları</a:t>
            </a:r>
            <a:endParaRPr dirty="0">
              <a:latin typeface="Ayuthaya" pitchFamily="2" charset="-34"/>
              <a:ea typeface="Ayuthaya" pitchFamily="2" charset="-34"/>
              <a:cs typeface="Ayuthaya" pitchFamily="2" charset="-34"/>
            </a:endParaRPr>
          </a:p>
        </p:txBody>
      </p:sp>
      <p:pic>
        <p:nvPicPr>
          <p:cNvPr id="243" name="Google Shape;243;g3220be9b2e7_0_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8650" y="1626663"/>
            <a:ext cx="8984738" cy="4862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tr-TR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Temporal </a:t>
            </a:r>
            <a:r>
              <a:rPr lang="tr-TR" dirty="0" err="1">
                <a:latin typeface="Ayuthaya" pitchFamily="2" charset="-34"/>
                <a:ea typeface="Ayuthaya" pitchFamily="2" charset="-34"/>
                <a:cs typeface="Ayuthaya" pitchFamily="2" charset="-34"/>
              </a:rPr>
              <a:t>Difference</a:t>
            </a:r>
            <a:r>
              <a:rPr lang="tr-TR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 </a:t>
            </a:r>
            <a:r>
              <a:rPr lang="tr-TR" dirty="0" err="1">
                <a:latin typeface="Ayuthaya" pitchFamily="2" charset="-34"/>
                <a:ea typeface="Ayuthaya" pitchFamily="2" charset="-34"/>
                <a:cs typeface="Ayuthaya" pitchFamily="2" charset="-34"/>
              </a:rPr>
              <a:t>Error</a:t>
            </a:r>
            <a:endParaRPr dirty="0">
              <a:latin typeface="Ayuthaya" pitchFamily="2" charset="-34"/>
              <a:ea typeface="Ayuthaya" pitchFamily="2" charset="-34"/>
              <a:cs typeface="Ayuthaya" pitchFamily="2" charset="-34"/>
            </a:endParaRPr>
          </a:p>
        </p:txBody>
      </p:sp>
      <p:pic>
        <p:nvPicPr>
          <p:cNvPr id="249" name="Google Shape;249;p26" descr="metin, yazı tipi, ekran görüntüsü, çizgi içeren bir resim&#10;&#10;Açıklama otomatik olarak oluşturuldu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2393950" y="2763044"/>
            <a:ext cx="7404100" cy="247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tr-TR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DQN </a:t>
            </a:r>
            <a:r>
              <a:rPr lang="tr-TR" dirty="0" err="1">
                <a:latin typeface="Ayuthaya" pitchFamily="2" charset="-34"/>
                <a:ea typeface="Ayuthaya" pitchFamily="2" charset="-34"/>
                <a:cs typeface="Ayuthaya" pitchFamily="2" charset="-34"/>
              </a:rPr>
              <a:t>Loss</a:t>
            </a:r>
            <a:endParaRPr dirty="0">
              <a:latin typeface="Ayuthaya" pitchFamily="2" charset="-34"/>
              <a:ea typeface="Ayuthaya" pitchFamily="2" charset="-34"/>
              <a:cs typeface="Ayuthaya" pitchFamily="2" charset="-34"/>
            </a:endParaRPr>
          </a:p>
        </p:txBody>
      </p:sp>
      <p:pic>
        <p:nvPicPr>
          <p:cNvPr id="255" name="Google Shape;255;p27" descr="metin, ekran görüntüsü, yazı tipi, çizgi içeren bir resim&#10;&#10;Açıklama otomatik olarak oluşturuldu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339850" y="2623344"/>
            <a:ext cx="9512300" cy="275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4086138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tr-TR" dirty="0" err="1">
                <a:latin typeface="Ayuthaya" pitchFamily="2" charset="-34"/>
                <a:ea typeface="Ayuthaya" pitchFamily="2" charset="-34"/>
                <a:cs typeface="Ayuthaya" pitchFamily="2" charset="-34"/>
              </a:rPr>
              <a:t>Replay</a:t>
            </a:r>
            <a:r>
              <a:rPr lang="tr-TR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 Memory</a:t>
            </a:r>
            <a:endParaRPr dirty="0">
              <a:latin typeface="Ayuthaya" pitchFamily="2" charset="-34"/>
              <a:ea typeface="Ayuthaya" pitchFamily="2" charset="-34"/>
              <a:cs typeface="Ayuthaya" pitchFamily="2" charset="-34"/>
            </a:endParaRPr>
          </a:p>
        </p:txBody>
      </p:sp>
      <p:pic>
        <p:nvPicPr>
          <p:cNvPr id="261" name="Google Shape;261;p28" descr="ekran görüntüsü, tasarım, metin, diyagram içeren bir resim&#10;&#10;Açıklama otomatik olarak oluşturuldu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5711203" y="371159"/>
            <a:ext cx="5642597" cy="611568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Metin kutusu 1">
            <a:extLst>
              <a:ext uri="{FF2B5EF4-FFF2-40B4-BE49-F238E27FC236}">
                <a16:creationId xmlns:a16="http://schemas.microsoft.com/office/drawing/2014/main" id="{9B60A81E-0821-699E-0AA8-7FCB67A09DBB}"/>
              </a:ext>
            </a:extLst>
          </p:cNvPr>
          <p:cNvSpPr txBox="1"/>
          <p:nvPr/>
        </p:nvSpPr>
        <p:spPr>
          <a:xfrm>
            <a:off x="401288" y="2274838"/>
            <a:ext cx="569471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600" dirty="0">
                <a:latin typeface="PT Mono" panose="02060509020205020204" pitchFamily="49" charset="0"/>
              </a:rPr>
              <a:t>- </a:t>
            </a:r>
            <a:r>
              <a:rPr lang="tr-TR" sz="1600" dirty="0" err="1">
                <a:latin typeface="PT Mono" panose="02060509020205020204" pitchFamily="49" charset="0"/>
              </a:rPr>
              <a:t>Barebone</a:t>
            </a:r>
            <a:r>
              <a:rPr lang="tr-TR" sz="1600" dirty="0">
                <a:latin typeface="PT Mono" panose="02060509020205020204" pitchFamily="49" charset="0"/>
              </a:rPr>
              <a:t> DQN ajanı sadece son deneyimlerden</a:t>
            </a:r>
          </a:p>
          <a:p>
            <a:r>
              <a:rPr lang="tr-TR" sz="1600" dirty="0">
                <a:latin typeface="PT Mono" panose="02060509020205020204" pitchFamily="49" charset="0"/>
              </a:rPr>
              <a:t>  öğrenir.</a:t>
            </a:r>
          </a:p>
          <a:p>
            <a:r>
              <a:rPr lang="tr-TR" sz="1600" dirty="0">
                <a:latin typeface="PT Mono" panose="02060509020205020204" pitchFamily="49" charset="0"/>
              </a:rPr>
              <a:t>      - Ardışık güncellemeler yüksek oranda</a:t>
            </a:r>
          </a:p>
          <a:p>
            <a:r>
              <a:rPr lang="tr-TR" sz="1600" dirty="0">
                <a:latin typeface="PT Mono" panose="02060509020205020204" pitchFamily="49" charset="0"/>
              </a:rPr>
              <a:t>        ilişkili olur.</a:t>
            </a:r>
          </a:p>
          <a:p>
            <a:r>
              <a:rPr lang="tr-TR" sz="1600" dirty="0">
                <a:latin typeface="PT Mono" panose="02060509020205020204" pitchFamily="49" charset="0"/>
              </a:rPr>
              <a:t>      - Ajan son eylemleri unutmaya</a:t>
            </a:r>
          </a:p>
          <a:p>
            <a:r>
              <a:rPr lang="tr-TR" sz="1600" dirty="0">
                <a:latin typeface="PT Mono" panose="02060509020205020204" pitchFamily="49" charset="0"/>
              </a:rPr>
              <a:t>        meyillidir.</a:t>
            </a:r>
          </a:p>
          <a:p>
            <a:r>
              <a:rPr lang="tr-TR" sz="1600" dirty="0">
                <a:latin typeface="PT Mono" panose="02060509020205020204" pitchFamily="49" charset="0"/>
              </a:rPr>
              <a:t>- Çözüm: Deneyim Tekrarı</a:t>
            </a:r>
          </a:p>
          <a:p>
            <a:r>
              <a:rPr lang="tr-TR" sz="1600" dirty="0">
                <a:latin typeface="PT Mono" panose="02060509020205020204" pitchFamily="49" charset="0"/>
              </a:rPr>
              <a:t>      - Deneyimleri bir ara bellekte saklar.</a:t>
            </a:r>
          </a:p>
          <a:p>
            <a:r>
              <a:rPr lang="tr-TR" sz="1600" dirty="0">
                <a:latin typeface="PT Mono" panose="02060509020205020204" pitchFamily="49" charset="0"/>
              </a:rPr>
              <a:t>      - Her adımda, geçmiş deneyimlerdeki</a:t>
            </a:r>
          </a:p>
          <a:p>
            <a:r>
              <a:rPr lang="tr-TR" sz="1600" dirty="0">
                <a:latin typeface="PT Mono" panose="02060509020205020204" pitchFamily="49" charset="0"/>
              </a:rPr>
              <a:t>        rastgele </a:t>
            </a:r>
            <a:r>
              <a:rPr lang="tr-TR" sz="1600" dirty="0" err="1">
                <a:latin typeface="PT Mono" panose="02060509020205020204" pitchFamily="49" charset="0"/>
              </a:rPr>
              <a:t>batch’lerden</a:t>
            </a:r>
            <a:r>
              <a:rPr lang="tr-TR" sz="1600" dirty="0">
                <a:latin typeface="PT Mono" panose="02060509020205020204" pitchFamily="49" charset="0"/>
              </a:rPr>
              <a:t> öğrenilir.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tr-TR" dirty="0" err="1">
                <a:latin typeface="Ayuthaya" pitchFamily="2" charset="-34"/>
                <a:ea typeface="Ayuthaya" pitchFamily="2" charset="-34"/>
                <a:cs typeface="Ayuthaya" pitchFamily="2" charset="-34"/>
              </a:rPr>
              <a:t>Fixed</a:t>
            </a:r>
            <a:r>
              <a:rPr lang="tr-TR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 </a:t>
            </a:r>
            <a:r>
              <a:rPr lang="tr-TR" dirty="0" err="1">
                <a:latin typeface="Ayuthaya" pitchFamily="2" charset="-34"/>
                <a:ea typeface="Ayuthaya" pitchFamily="2" charset="-34"/>
                <a:cs typeface="Ayuthaya" pitchFamily="2" charset="-34"/>
              </a:rPr>
              <a:t>Q-Targets</a:t>
            </a:r>
            <a:endParaRPr dirty="0">
              <a:latin typeface="Ayuthaya" pitchFamily="2" charset="-34"/>
              <a:ea typeface="Ayuthaya" pitchFamily="2" charset="-34"/>
              <a:cs typeface="Ayuthaya" pitchFamily="2" charset="-34"/>
            </a:endParaRPr>
          </a:p>
        </p:txBody>
      </p:sp>
      <p:pic>
        <p:nvPicPr>
          <p:cNvPr id="268" name="Google Shape;268;p29" descr="metin, ekran görüntüsü, yazı tipi, çizgi içeren bir resim&#10;&#10;Açıklama otomatik olarak oluşturuldu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5340059" y="2072080"/>
            <a:ext cx="5827382" cy="19477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29" descr="metin, ekran görüntüsü, yazı tipi, çizgi içeren bir resim&#10;&#10;Açıklama otomatik olarak oluşturuldu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40059" y="4401210"/>
            <a:ext cx="5827382" cy="1981941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29"/>
          <p:cNvSpPr txBox="1"/>
          <p:nvPr/>
        </p:nvSpPr>
        <p:spPr>
          <a:xfrm>
            <a:off x="251671" y="2505670"/>
            <a:ext cx="4899450" cy="1477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1800" dirty="0">
                <a:solidFill>
                  <a:schemeClr val="dk1"/>
                </a:solidFill>
                <a:latin typeface="PT Mono" panose="02060509020205020204" pitchFamily="49" charset="0"/>
                <a:sym typeface="Arial"/>
              </a:rPr>
              <a:t>- Hem </a:t>
            </a:r>
            <a:r>
              <a:rPr lang="tr-TR" sz="1800" dirty="0" err="1">
                <a:solidFill>
                  <a:schemeClr val="dk1"/>
                </a:solidFill>
                <a:latin typeface="PT Mono" panose="02060509020205020204" pitchFamily="49" charset="0"/>
                <a:sym typeface="Arial"/>
              </a:rPr>
              <a:t>Q-Value’da</a:t>
            </a:r>
            <a:r>
              <a:rPr lang="tr-TR" sz="1800" dirty="0">
                <a:solidFill>
                  <a:schemeClr val="dk1"/>
                </a:solidFill>
                <a:latin typeface="PT Mono" panose="02060509020205020204" pitchFamily="49" charset="0"/>
                <a:sym typeface="Arial"/>
              </a:rPr>
              <a:t> hem de TD-Hedef</a:t>
            </a:r>
            <a:endParaRPr dirty="0">
              <a:latin typeface="PT Mono" panose="02060509020205020204" pitchFamily="49" charset="0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1800" dirty="0">
                <a:solidFill>
                  <a:schemeClr val="dk1"/>
                </a:solidFill>
                <a:latin typeface="PT Mono" panose="02060509020205020204" pitchFamily="49" charset="0"/>
                <a:sym typeface="Arial"/>
              </a:rPr>
              <a:t>  hesaplamasında </a:t>
            </a:r>
            <a:r>
              <a:rPr lang="tr-TR" sz="1800" dirty="0" err="1">
                <a:solidFill>
                  <a:schemeClr val="dk1"/>
                </a:solidFill>
                <a:latin typeface="PT Mono" panose="02060509020205020204" pitchFamily="49" charset="0"/>
                <a:sym typeface="Arial"/>
              </a:rPr>
              <a:t>Q</a:t>
            </a:r>
            <a:r>
              <a:rPr lang="tr-TR" sz="1800" dirty="0">
                <a:solidFill>
                  <a:schemeClr val="dk1"/>
                </a:solidFill>
                <a:latin typeface="PT Mono" panose="02060509020205020204" pitchFamily="49" charset="0"/>
                <a:sym typeface="Arial"/>
              </a:rPr>
              <a:t>-Network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1800" dirty="0">
                <a:solidFill>
                  <a:schemeClr val="dk1"/>
                </a:solidFill>
                <a:latin typeface="PT Mono" panose="02060509020205020204" pitchFamily="49" charset="0"/>
              </a:rPr>
              <a:t>  </a:t>
            </a:r>
            <a:r>
              <a:rPr lang="tr-TR" sz="1800" dirty="0">
                <a:solidFill>
                  <a:schemeClr val="dk1"/>
                </a:solidFill>
                <a:latin typeface="PT Mono" panose="02060509020205020204" pitchFamily="49" charset="0"/>
                <a:sym typeface="Arial"/>
              </a:rPr>
              <a:t>kullanılır.</a:t>
            </a:r>
            <a:endParaRPr dirty="0">
              <a:latin typeface="PT Mono" panose="02060509020205020204" pitchFamily="49" charset="0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tr-TR" sz="1800" dirty="0">
                <a:solidFill>
                  <a:schemeClr val="dk1"/>
                </a:solidFill>
                <a:latin typeface="PT Mono" panose="02060509020205020204" pitchFamily="49" charset="0"/>
                <a:sym typeface="Arial"/>
              </a:rPr>
              <a:t>Hedef kaydığı için (</a:t>
            </a:r>
            <a:r>
              <a:rPr lang="tr-TR" sz="1800" dirty="0" err="1">
                <a:solidFill>
                  <a:schemeClr val="dk1"/>
                </a:solidFill>
                <a:latin typeface="PT Mono" panose="02060509020205020204" pitchFamily="49" charset="0"/>
                <a:sym typeface="Arial"/>
              </a:rPr>
              <a:t>target</a:t>
            </a:r>
            <a:r>
              <a:rPr lang="tr-TR" sz="1800" dirty="0">
                <a:solidFill>
                  <a:schemeClr val="dk1"/>
                </a:solidFill>
                <a:latin typeface="PT Mono" panose="02060509020205020204" pitchFamily="49" charset="0"/>
                <a:sym typeface="Arial"/>
              </a:rPr>
              <a:t>)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</a:pPr>
            <a:r>
              <a:rPr lang="tr-TR" sz="1800" dirty="0">
                <a:solidFill>
                  <a:schemeClr val="dk1"/>
                </a:solidFill>
                <a:latin typeface="PT Mono" panose="02060509020205020204" pitchFamily="49" charset="0"/>
              </a:rPr>
              <a:t>  </a:t>
            </a:r>
            <a:r>
              <a:rPr lang="tr-TR" sz="1800" dirty="0">
                <a:solidFill>
                  <a:schemeClr val="dk1"/>
                </a:solidFill>
                <a:latin typeface="PT Mono" panose="02060509020205020204" pitchFamily="49" charset="0"/>
                <a:sym typeface="Arial"/>
              </a:rPr>
              <a:t>kararsızlık oluşur.</a:t>
            </a:r>
            <a:endParaRPr dirty="0">
              <a:latin typeface="PT Mono" panose="02060509020205020204" pitchFamily="49" charset="0"/>
            </a:endParaRPr>
          </a:p>
        </p:txBody>
      </p:sp>
      <p:sp>
        <p:nvSpPr>
          <p:cNvPr id="271" name="Google Shape;271;p29"/>
          <p:cNvSpPr txBox="1"/>
          <p:nvPr/>
        </p:nvSpPr>
        <p:spPr>
          <a:xfrm>
            <a:off x="335561" y="4745849"/>
            <a:ext cx="4465040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tr-TR" sz="1800" dirty="0">
                <a:solidFill>
                  <a:schemeClr val="dk1"/>
                </a:solidFill>
                <a:latin typeface="PT Mono" panose="02060509020205020204" pitchFamily="49" charset="0"/>
                <a:sym typeface="Arial"/>
              </a:rPr>
              <a:t>Hedefi stabilize etmek için hedef ağ (</a:t>
            </a:r>
            <a:r>
              <a:rPr lang="tr-TR" sz="1800" dirty="0" err="1">
                <a:solidFill>
                  <a:schemeClr val="dk1"/>
                </a:solidFill>
                <a:latin typeface="PT Mono" panose="02060509020205020204" pitchFamily="49" charset="0"/>
                <a:sym typeface="Arial"/>
              </a:rPr>
              <a:t>target</a:t>
            </a:r>
            <a:r>
              <a:rPr lang="tr-TR" sz="1800" dirty="0">
                <a:solidFill>
                  <a:schemeClr val="dk1"/>
                </a:solidFill>
                <a:latin typeface="PT Mono" panose="02060509020205020204" pitchFamily="49" charset="0"/>
                <a:sym typeface="Arial"/>
              </a:rPr>
              <a:t> network)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</a:pPr>
            <a:r>
              <a:rPr lang="tr-TR" sz="1800" dirty="0">
                <a:solidFill>
                  <a:schemeClr val="dk1"/>
                </a:solidFill>
                <a:latin typeface="PT Mono" panose="02060509020205020204" pitchFamily="49" charset="0"/>
              </a:rPr>
              <a:t>  </a:t>
            </a:r>
            <a:r>
              <a:rPr lang="tr-TR" sz="1800" dirty="0">
                <a:solidFill>
                  <a:schemeClr val="dk1"/>
                </a:solidFill>
                <a:latin typeface="PT Mono" panose="02060509020205020204" pitchFamily="49" charset="0"/>
                <a:sym typeface="Arial"/>
              </a:rPr>
              <a:t>algoritmaya eklenir</a:t>
            </a:r>
            <a:endParaRPr dirty="0">
              <a:latin typeface="PT Mono" panose="02060509020205020204" pitchFamily="49" charset="0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tr-TR" dirty="0" err="1">
                <a:latin typeface="Ayuthaya" pitchFamily="2" charset="-34"/>
                <a:ea typeface="Ayuthaya" pitchFamily="2" charset="-34"/>
                <a:cs typeface="Ayuthaya" pitchFamily="2" charset="-34"/>
              </a:rPr>
              <a:t>Actor</a:t>
            </a:r>
            <a:r>
              <a:rPr lang="tr-TR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 </a:t>
            </a:r>
            <a:r>
              <a:rPr lang="tr-TR" dirty="0" err="1">
                <a:latin typeface="Ayuthaya" pitchFamily="2" charset="-34"/>
                <a:ea typeface="Ayuthaya" pitchFamily="2" charset="-34"/>
                <a:cs typeface="Ayuthaya" pitchFamily="2" charset="-34"/>
              </a:rPr>
              <a:t>Critic</a:t>
            </a:r>
            <a:r>
              <a:rPr lang="tr-TR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 Dynamics</a:t>
            </a:r>
            <a:endParaRPr dirty="0">
              <a:latin typeface="Ayuthaya" pitchFamily="2" charset="-34"/>
              <a:ea typeface="Ayuthaya" pitchFamily="2" charset="-34"/>
              <a:cs typeface="Ayuthaya" pitchFamily="2" charset="-34"/>
            </a:endParaRPr>
          </a:p>
        </p:txBody>
      </p:sp>
      <p:pic>
        <p:nvPicPr>
          <p:cNvPr id="277" name="Google Shape;277;p30" descr="metin, diyagram, çizgi, tasarım içeren bir resim&#10;&#10;Açıklama otomatik olarak oluşturuldu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89213" y="1853967"/>
            <a:ext cx="5220986" cy="4794308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30"/>
          <p:cNvSpPr txBox="1"/>
          <p:nvPr/>
        </p:nvSpPr>
        <p:spPr>
          <a:xfrm>
            <a:off x="192948" y="2681505"/>
            <a:ext cx="6296265" cy="18158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1600" dirty="0">
                <a:solidFill>
                  <a:schemeClr val="dk1"/>
                </a:solidFill>
                <a:latin typeface="PT Mono" panose="02060509020205020204" pitchFamily="49" charset="0"/>
                <a:sym typeface="Arial"/>
              </a:rPr>
              <a:t>Her adımda:</a:t>
            </a:r>
            <a:endParaRPr sz="1200" dirty="0">
              <a:latin typeface="PT Mono" panose="02060509020205020204" pitchFamily="49" charset="0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1600" dirty="0">
                <a:solidFill>
                  <a:schemeClr val="dk1"/>
                </a:solidFill>
                <a:latin typeface="PT Mono" panose="02060509020205020204" pitchFamily="49" charset="0"/>
                <a:sym typeface="Arial"/>
              </a:rPr>
              <a:t>- Aktör eylemi seçer,</a:t>
            </a:r>
            <a:endParaRPr sz="1200" dirty="0">
              <a:latin typeface="PT Mono" panose="02060509020205020204" pitchFamily="49" charset="0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1600" dirty="0">
                <a:solidFill>
                  <a:schemeClr val="dk1"/>
                </a:solidFill>
                <a:latin typeface="PT Mono" panose="02060509020205020204" pitchFamily="49" charset="0"/>
                <a:sym typeface="Arial"/>
              </a:rPr>
              <a:t>- </a:t>
            </a:r>
            <a:r>
              <a:rPr lang="tr-TR" sz="1600" dirty="0" err="1">
                <a:solidFill>
                  <a:schemeClr val="dk1"/>
                </a:solidFill>
                <a:latin typeface="PT Mono" panose="02060509020205020204" pitchFamily="49" charset="0"/>
                <a:sym typeface="Arial"/>
              </a:rPr>
              <a:t>Critic</a:t>
            </a:r>
            <a:r>
              <a:rPr lang="tr-TR" sz="1600" dirty="0">
                <a:solidFill>
                  <a:schemeClr val="dk1"/>
                </a:solidFill>
                <a:latin typeface="PT Mono" panose="02060509020205020204" pitchFamily="49" charset="0"/>
                <a:sym typeface="Arial"/>
              </a:rPr>
              <a:t> ödülü ve durumu gözlemler (değişimleri),</a:t>
            </a:r>
            <a:endParaRPr sz="1200" dirty="0">
              <a:latin typeface="PT Mono" panose="02060509020205020204" pitchFamily="49" charset="0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tr-TR" sz="1600" dirty="0" err="1">
                <a:solidFill>
                  <a:schemeClr val="dk1"/>
                </a:solidFill>
                <a:latin typeface="PT Mono" panose="02060509020205020204" pitchFamily="49" charset="0"/>
                <a:sym typeface="Arial"/>
              </a:rPr>
              <a:t>Actor</a:t>
            </a:r>
            <a:r>
              <a:rPr lang="tr-TR" sz="1600" dirty="0">
                <a:solidFill>
                  <a:schemeClr val="dk1"/>
                </a:solidFill>
                <a:latin typeface="PT Mono" panose="02060509020205020204" pitchFamily="49" charset="0"/>
                <a:sym typeface="Arial"/>
              </a:rPr>
              <a:t> ve </a:t>
            </a:r>
            <a:r>
              <a:rPr lang="tr-TR" sz="1600" dirty="0" err="1">
                <a:solidFill>
                  <a:schemeClr val="dk1"/>
                </a:solidFill>
                <a:latin typeface="PT Mono" panose="02060509020205020204" pitchFamily="49" charset="0"/>
                <a:sym typeface="Arial"/>
              </a:rPr>
              <a:t>Critic</a:t>
            </a:r>
            <a:r>
              <a:rPr lang="tr-TR" sz="1600" dirty="0">
                <a:solidFill>
                  <a:schemeClr val="dk1"/>
                </a:solidFill>
                <a:latin typeface="PT Mono" panose="02060509020205020204" pitchFamily="49" charset="0"/>
                <a:sym typeface="Arial"/>
              </a:rPr>
              <a:t>, ağırlıkları güncellemek için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</a:pPr>
            <a:r>
              <a:rPr lang="tr-TR" sz="1600" dirty="0">
                <a:solidFill>
                  <a:schemeClr val="dk1"/>
                </a:solidFill>
                <a:latin typeface="PT Mono" panose="02060509020205020204" pitchFamily="49" charset="0"/>
                <a:sym typeface="Arial"/>
              </a:rPr>
              <a:t>  TD</a:t>
            </a:r>
            <a:r>
              <a:rPr lang="tr-TR" sz="1200" dirty="0">
                <a:latin typeface="PT Mono" panose="02060509020205020204" pitchFamily="49" charset="0"/>
              </a:rPr>
              <a:t> </a:t>
            </a:r>
            <a:r>
              <a:rPr lang="tr-TR" sz="1600" dirty="0" err="1">
                <a:solidFill>
                  <a:schemeClr val="dk1"/>
                </a:solidFill>
                <a:latin typeface="PT Mono" panose="02060509020205020204" pitchFamily="49" charset="0"/>
                <a:sym typeface="Arial"/>
              </a:rPr>
              <a:t>Error’u</a:t>
            </a:r>
            <a:r>
              <a:rPr lang="tr-TR" sz="1600" dirty="0">
                <a:solidFill>
                  <a:schemeClr val="dk1"/>
                </a:solidFill>
                <a:latin typeface="PT Mono" panose="02060509020205020204" pitchFamily="49" charset="0"/>
                <a:sym typeface="Arial"/>
              </a:rPr>
              <a:t> kullanır.</a:t>
            </a:r>
            <a:endParaRPr sz="1200" dirty="0">
              <a:latin typeface="PT Mono" panose="02060509020205020204" pitchFamily="49" charset="0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1600" dirty="0">
                <a:solidFill>
                  <a:schemeClr val="dk1"/>
                </a:solidFill>
                <a:latin typeface="PT Mono" panose="02060509020205020204" pitchFamily="49" charset="0"/>
                <a:sym typeface="Arial"/>
              </a:rPr>
              <a:t>- Güncellenen aktör yeni durumu gözlemler,</a:t>
            </a:r>
            <a:endParaRPr sz="1200" dirty="0">
              <a:latin typeface="PT Mono" panose="02060509020205020204" pitchFamily="49" charset="0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1600" dirty="0">
                <a:solidFill>
                  <a:schemeClr val="dk1"/>
                </a:solidFill>
                <a:latin typeface="PT Mono" panose="02060509020205020204" pitchFamily="49" charset="0"/>
                <a:sym typeface="Arial"/>
              </a:rPr>
              <a:t>ve bu eylemler baştan tekrarlanır...</a:t>
            </a:r>
            <a:endParaRPr sz="1200" dirty="0">
              <a:latin typeface="PT Mono" panose="02060509020205020204" pitchFamily="49" charset="0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tr-TR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A2C </a:t>
            </a:r>
            <a:r>
              <a:rPr lang="tr-TR" dirty="0" err="1">
                <a:latin typeface="Ayuthaya" pitchFamily="2" charset="-34"/>
                <a:ea typeface="Ayuthaya" pitchFamily="2" charset="-34"/>
                <a:cs typeface="Ayuthaya" pitchFamily="2" charset="-34"/>
              </a:rPr>
              <a:t>Losses</a:t>
            </a:r>
            <a:endParaRPr dirty="0">
              <a:latin typeface="Ayuthaya" pitchFamily="2" charset="-34"/>
              <a:ea typeface="Ayuthaya" pitchFamily="2" charset="-34"/>
              <a:cs typeface="Ayuthaya" pitchFamily="2" charset="-34"/>
            </a:endParaRPr>
          </a:p>
        </p:txBody>
      </p:sp>
      <p:pic>
        <p:nvPicPr>
          <p:cNvPr id="284" name="Google Shape;284;p31" descr="metin, ekran görüntüsü, yazı tipi içeren bir resim&#10;&#10;Açıklama otomatik olarak oluşturuldu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838200" y="2065004"/>
            <a:ext cx="4800108" cy="1861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31" descr="metin, ekran görüntüsü, yazı tipi içeren bir resim&#10;&#10;Açıklama otomatik olarak oluşturuldu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56579" y="2065004"/>
            <a:ext cx="4797221" cy="2182819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31"/>
          <p:cNvSpPr txBox="1"/>
          <p:nvPr/>
        </p:nvSpPr>
        <p:spPr>
          <a:xfrm>
            <a:off x="511729" y="5189696"/>
            <a:ext cx="4580110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1800" dirty="0" err="1">
                <a:solidFill>
                  <a:schemeClr val="dk1"/>
                </a:solidFill>
                <a:latin typeface="PT Mono" panose="02060509020205020204" pitchFamily="49" charset="0"/>
                <a:sym typeface="Arial"/>
              </a:rPr>
              <a:t>Critic</a:t>
            </a:r>
            <a:r>
              <a:rPr lang="tr-TR" sz="1800" dirty="0">
                <a:solidFill>
                  <a:schemeClr val="dk1"/>
                </a:solidFill>
                <a:latin typeface="PT Mono" panose="02060509020205020204" pitchFamily="49" charset="0"/>
                <a:sym typeface="Arial"/>
              </a:rPr>
              <a:t> </a:t>
            </a:r>
            <a:r>
              <a:rPr lang="tr-TR" sz="1800" dirty="0" err="1">
                <a:solidFill>
                  <a:schemeClr val="dk1"/>
                </a:solidFill>
                <a:latin typeface="PT Mono" panose="02060509020205020204" pitchFamily="49" charset="0"/>
                <a:sym typeface="Arial"/>
              </a:rPr>
              <a:t>loss</a:t>
            </a:r>
            <a:r>
              <a:rPr lang="tr-TR" sz="1800" dirty="0">
                <a:solidFill>
                  <a:schemeClr val="dk1"/>
                </a:solidFill>
                <a:latin typeface="PT Mono" panose="02060509020205020204" pitchFamily="49" charset="0"/>
                <a:sym typeface="Arial"/>
              </a:rPr>
              <a:t> TD </a:t>
            </a:r>
            <a:r>
              <a:rPr lang="tr-TR" sz="1800" dirty="0" err="1">
                <a:solidFill>
                  <a:schemeClr val="dk1"/>
                </a:solidFill>
                <a:latin typeface="PT Mono" panose="02060509020205020204" pitchFamily="49" charset="0"/>
                <a:sym typeface="Arial"/>
              </a:rPr>
              <a:t>Error’u</a:t>
            </a:r>
            <a:r>
              <a:rPr lang="tr-TR" sz="1800" dirty="0">
                <a:solidFill>
                  <a:schemeClr val="dk1"/>
                </a:solidFill>
                <a:latin typeface="PT Mono" panose="02060509020205020204" pitchFamily="49" charset="0"/>
                <a:sym typeface="Arial"/>
              </a:rPr>
              <a:t> minimize eder.</a:t>
            </a:r>
            <a:endParaRPr sz="1800" dirty="0">
              <a:solidFill>
                <a:schemeClr val="dk1"/>
              </a:solidFill>
              <a:latin typeface="PT Mono" panose="02060509020205020204" pitchFamily="49" charset="0"/>
              <a:sym typeface="Arial"/>
            </a:endParaRPr>
          </a:p>
        </p:txBody>
      </p:sp>
      <p:sp>
        <p:nvSpPr>
          <p:cNvPr id="287" name="Google Shape;287;p31"/>
          <p:cNvSpPr txBox="1"/>
          <p:nvPr/>
        </p:nvSpPr>
        <p:spPr>
          <a:xfrm>
            <a:off x="6096001" y="5189696"/>
            <a:ext cx="458011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1800" dirty="0">
                <a:solidFill>
                  <a:schemeClr val="dk1"/>
                </a:solidFill>
                <a:latin typeface="PT Mono" panose="02060509020205020204" pitchFamily="49" charset="0"/>
                <a:sym typeface="Arial"/>
              </a:rPr>
              <a:t>TD </a:t>
            </a:r>
            <a:r>
              <a:rPr lang="tr-TR" sz="1800" dirty="0" err="1">
                <a:solidFill>
                  <a:schemeClr val="dk1"/>
                </a:solidFill>
                <a:latin typeface="PT Mono" panose="02060509020205020204" pitchFamily="49" charset="0"/>
                <a:sym typeface="Arial"/>
              </a:rPr>
              <a:t>Error</a:t>
            </a:r>
            <a:r>
              <a:rPr lang="tr-TR" sz="1800" dirty="0">
                <a:solidFill>
                  <a:schemeClr val="dk1"/>
                </a:solidFill>
                <a:latin typeface="PT Mono" panose="02060509020205020204" pitchFamily="49" charset="0"/>
                <a:sym typeface="Arial"/>
              </a:rPr>
              <a:t> </a:t>
            </a:r>
            <a:r>
              <a:rPr lang="tr-TR" sz="1800" dirty="0" err="1">
                <a:solidFill>
                  <a:schemeClr val="dk1"/>
                </a:solidFill>
                <a:latin typeface="PT Mono" panose="02060509020205020204" pitchFamily="49" charset="0"/>
                <a:sym typeface="Arial"/>
              </a:rPr>
              <a:t>critic</a:t>
            </a:r>
            <a:r>
              <a:rPr lang="tr-TR" sz="1800" dirty="0">
                <a:solidFill>
                  <a:schemeClr val="dk1"/>
                </a:solidFill>
                <a:latin typeface="PT Mono" panose="02060509020205020204" pitchFamily="49" charset="0"/>
                <a:sym typeface="Arial"/>
              </a:rPr>
              <a:t> skorunu yakalar.</a:t>
            </a:r>
            <a:endParaRPr dirty="0">
              <a:latin typeface="PT Mono" panose="02060509020205020204" pitchFamily="49" charset="0"/>
            </a:endParaRPr>
          </a:p>
        </p:txBody>
      </p:sp>
      <p:sp>
        <p:nvSpPr>
          <p:cNvPr id="288" name="Google Shape;288;p31"/>
          <p:cNvSpPr txBox="1"/>
          <p:nvPr/>
        </p:nvSpPr>
        <p:spPr>
          <a:xfrm>
            <a:off x="6096000" y="5763345"/>
            <a:ext cx="5860775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1800" dirty="0">
                <a:solidFill>
                  <a:schemeClr val="dk1"/>
                </a:solidFill>
                <a:latin typeface="PT Mono" panose="02060509020205020204" pitchFamily="49" charset="0"/>
                <a:sym typeface="Arial"/>
              </a:rPr>
              <a:t>Pozitif TD </a:t>
            </a:r>
            <a:r>
              <a:rPr lang="tr-TR" sz="1800" dirty="0" err="1">
                <a:solidFill>
                  <a:schemeClr val="dk1"/>
                </a:solidFill>
                <a:latin typeface="PT Mono" panose="02060509020205020204" pitchFamily="49" charset="0"/>
                <a:sym typeface="Arial"/>
              </a:rPr>
              <a:t>Error</a:t>
            </a:r>
            <a:r>
              <a:rPr lang="tr-TR" sz="1800" dirty="0">
                <a:solidFill>
                  <a:schemeClr val="dk1"/>
                </a:solidFill>
                <a:latin typeface="PT Mono" panose="02060509020205020204" pitchFamily="49" charset="0"/>
                <a:sym typeface="Arial"/>
              </a:rPr>
              <a:t> aksiyonların seçilme olasılığını arttırır.</a:t>
            </a:r>
            <a:endParaRPr dirty="0">
              <a:latin typeface="PT Mono" panose="02060509020205020204" pitchFamily="49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3"/>
          <p:cNvSpPr txBox="1"/>
          <p:nvPr/>
        </p:nvSpPr>
        <p:spPr>
          <a:xfrm>
            <a:off x="2518738" y="782366"/>
            <a:ext cx="7154523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4000" b="1">
                <a:solidFill>
                  <a:schemeClr val="dk1"/>
                </a:solidFill>
                <a:latin typeface="Ayuthaya"/>
                <a:ea typeface="Ayuthaya"/>
                <a:cs typeface="Ayuthaya"/>
                <a:sym typeface="Ayuthaya"/>
              </a:rPr>
              <a:t>Reinforcement Learning</a:t>
            </a:r>
            <a:endParaRPr/>
          </a:p>
        </p:txBody>
      </p:sp>
      <p:pic>
        <p:nvPicPr>
          <p:cNvPr id="110" name="Google Shape;110;p3" descr="metin, diyagram, daire, yazı tipi içeren bir resim&#10;&#10;Açıklama otomatik olarak oluşturuldu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06650" y="1584645"/>
            <a:ext cx="3382928" cy="4997507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3"/>
          <p:cNvSpPr txBox="1"/>
          <p:nvPr/>
        </p:nvSpPr>
        <p:spPr>
          <a:xfrm>
            <a:off x="1510018" y="2206305"/>
            <a:ext cx="3075333" cy="37856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yuthaya"/>
              <a:buChar char="-"/>
            </a:pPr>
            <a:r>
              <a:rPr lang="tr-TR" sz="1600" dirty="0">
                <a:solidFill>
                  <a:schemeClr val="dk1"/>
                </a:solidFill>
                <a:latin typeface="PT Mono" panose="02060509020205020204" pitchFamily="49" charset="0"/>
                <a:ea typeface="Ayuthaya"/>
                <a:cs typeface="Ayuthaya"/>
                <a:sym typeface="Ayuthaya"/>
              </a:rPr>
              <a:t>Agent</a:t>
            </a:r>
            <a:endParaRPr dirty="0">
              <a:latin typeface="PT Mono" panose="02060509020205020204" pitchFamily="49" charset="0"/>
            </a:endParaRPr>
          </a:p>
          <a:p>
            <a:pPr marL="285750" marR="0" lvl="0" indent="-184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 dirty="0">
              <a:solidFill>
                <a:schemeClr val="dk1"/>
              </a:solidFill>
              <a:latin typeface="PT Mono" panose="02060509020205020204" pitchFamily="49" charset="0"/>
              <a:ea typeface="Ayuthaya"/>
              <a:cs typeface="Ayuthaya"/>
              <a:sym typeface="Ayuthaya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yuthaya"/>
              <a:buChar char="-"/>
            </a:pPr>
            <a:r>
              <a:rPr lang="tr-TR" sz="1600" dirty="0" err="1">
                <a:solidFill>
                  <a:schemeClr val="dk1"/>
                </a:solidFill>
                <a:latin typeface="PT Mono" panose="02060509020205020204" pitchFamily="49" charset="0"/>
                <a:ea typeface="Ayuthaya"/>
                <a:cs typeface="Ayuthaya"/>
                <a:sym typeface="Ayuthaya"/>
              </a:rPr>
              <a:t>State</a:t>
            </a:r>
            <a:endParaRPr sz="1600" dirty="0">
              <a:solidFill>
                <a:schemeClr val="dk1"/>
              </a:solidFill>
              <a:latin typeface="PT Mono" panose="02060509020205020204" pitchFamily="49" charset="0"/>
              <a:ea typeface="Ayuthaya"/>
              <a:cs typeface="Ayuthaya"/>
              <a:sym typeface="Ayuthaya"/>
            </a:endParaRPr>
          </a:p>
          <a:p>
            <a:pPr marL="285750" marR="0" lvl="0" indent="-184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 dirty="0">
              <a:solidFill>
                <a:schemeClr val="dk1"/>
              </a:solidFill>
              <a:latin typeface="PT Mono" panose="02060509020205020204" pitchFamily="49" charset="0"/>
              <a:ea typeface="Ayuthaya"/>
              <a:cs typeface="Ayuthaya"/>
              <a:sym typeface="Ayuthaya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yuthaya"/>
              <a:buChar char="-"/>
            </a:pPr>
            <a:r>
              <a:rPr lang="tr-TR" sz="1600" dirty="0">
                <a:solidFill>
                  <a:schemeClr val="dk1"/>
                </a:solidFill>
                <a:latin typeface="PT Mono" panose="02060509020205020204" pitchFamily="49" charset="0"/>
                <a:ea typeface="Ayuthaya"/>
                <a:cs typeface="Ayuthaya"/>
                <a:sym typeface="Ayuthaya"/>
              </a:rPr>
              <a:t>Action</a:t>
            </a:r>
            <a:endParaRPr dirty="0">
              <a:latin typeface="PT Mono" panose="02060509020205020204" pitchFamily="49" charset="0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  <a:latin typeface="PT Mono" panose="02060509020205020204" pitchFamily="49" charset="0"/>
              <a:ea typeface="Ayuthaya"/>
              <a:cs typeface="Ayuthaya"/>
              <a:sym typeface="Ayuthaya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yuthaya"/>
              <a:buChar char="-"/>
            </a:pPr>
            <a:r>
              <a:rPr lang="tr-TR" sz="1600" dirty="0">
                <a:solidFill>
                  <a:schemeClr val="dk1"/>
                </a:solidFill>
                <a:latin typeface="PT Mono" panose="02060509020205020204" pitchFamily="49" charset="0"/>
                <a:ea typeface="Ayuthaya"/>
                <a:cs typeface="Ayuthaya"/>
                <a:sym typeface="Ayuthaya"/>
              </a:rPr>
              <a:t>Environment</a:t>
            </a:r>
            <a:endParaRPr dirty="0">
              <a:latin typeface="PT Mono" panose="02060509020205020204" pitchFamily="49" charset="0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  <a:latin typeface="PT Mono" panose="02060509020205020204" pitchFamily="49" charset="0"/>
              <a:ea typeface="Ayuthaya"/>
              <a:cs typeface="Ayuthaya"/>
              <a:sym typeface="Ayuthaya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yuthaya"/>
              <a:buChar char="-"/>
            </a:pPr>
            <a:r>
              <a:rPr lang="tr-TR" sz="1600" dirty="0" err="1">
                <a:solidFill>
                  <a:schemeClr val="dk1"/>
                </a:solidFill>
                <a:latin typeface="PT Mono" panose="02060509020205020204" pitchFamily="49" charset="0"/>
                <a:ea typeface="Ayuthaya"/>
                <a:cs typeface="Ayuthaya"/>
                <a:sym typeface="Ayuthaya"/>
              </a:rPr>
              <a:t>Policy</a:t>
            </a:r>
            <a:endParaRPr sz="1600" dirty="0">
              <a:solidFill>
                <a:schemeClr val="dk1"/>
              </a:solidFill>
              <a:latin typeface="PT Mono" panose="02060509020205020204" pitchFamily="49" charset="0"/>
              <a:ea typeface="Ayuthaya"/>
              <a:cs typeface="Ayuthaya"/>
              <a:sym typeface="Ayuthay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  <a:latin typeface="PT Mono" panose="02060509020205020204" pitchFamily="49" charset="0"/>
              <a:ea typeface="Ayuthaya"/>
              <a:cs typeface="Ayuthaya"/>
              <a:sym typeface="Ayuthaya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yuthaya"/>
              <a:buChar char="-"/>
            </a:pPr>
            <a:r>
              <a:rPr lang="tr-TR" sz="1600" dirty="0" err="1">
                <a:solidFill>
                  <a:schemeClr val="dk1"/>
                </a:solidFill>
                <a:latin typeface="PT Mono" panose="02060509020205020204" pitchFamily="49" charset="0"/>
                <a:ea typeface="Ayuthaya"/>
                <a:cs typeface="Ayuthaya"/>
                <a:sym typeface="Ayuthaya"/>
              </a:rPr>
              <a:t>Policy</a:t>
            </a:r>
            <a:r>
              <a:rPr lang="tr-TR" sz="1600" dirty="0">
                <a:solidFill>
                  <a:schemeClr val="dk1"/>
                </a:solidFill>
                <a:latin typeface="PT Mono" panose="02060509020205020204" pitchFamily="49" charset="0"/>
                <a:ea typeface="Ayuthaya"/>
                <a:cs typeface="Ayuthaya"/>
                <a:sym typeface="Ayuthaya"/>
              </a:rPr>
              <a:t> Update</a:t>
            </a:r>
            <a:endParaRPr dirty="0">
              <a:latin typeface="PT Mono" panose="02060509020205020204" pitchFamily="49" charset="0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  <a:latin typeface="PT Mono" panose="02060509020205020204" pitchFamily="49" charset="0"/>
              <a:ea typeface="Ayuthaya"/>
              <a:cs typeface="Ayuthaya"/>
              <a:sym typeface="Ayuthaya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yuthaya"/>
              <a:buChar char="-"/>
            </a:pPr>
            <a:r>
              <a:rPr lang="tr-TR" sz="1600" dirty="0">
                <a:solidFill>
                  <a:schemeClr val="dk1"/>
                </a:solidFill>
                <a:latin typeface="PT Mono" panose="02060509020205020204" pitchFamily="49" charset="0"/>
                <a:ea typeface="Ayuthaya"/>
                <a:cs typeface="Ayuthaya"/>
                <a:sym typeface="Ayuthaya"/>
              </a:rPr>
              <a:t>Learning </a:t>
            </a:r>
            <a:r>
              <a:rPr lang="tr-TR" sz="1600" dirty="0" err="1">
                <a:solidFill>
                  <a:schemeClr val="dk1"/>
                </a:solidFill>
                <a:latin typeface="PT Mono" panose="02060509020205020204" pitchFamily="49" charset="0"/>
                <a:ea typeface="Ayuthaya"/>
                <a:cs typeface="Ayuthaya"/>
                <a:sym typeface="Ayuthaya"/>
              </a:rPr>
              <a:t>Algorithm</a:t>
            </a:r>
            <a:endParaRPr sz="1600" dirty="0">
              <a:solidFill>
                <a:schemeClr val="dk1"/>
              </a:solidFill>
              <a:latin typeface="PT Mono" panose="02060509020205020204" pitchFamily="49" charset="0"/>
              <a:ea typeface="Ayuthaya"/>
              <a:cs typeface="Ayuthaya"/>
              <a:sym typeface="Ayuthay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  <a:latin typeface="PT Mono" panose="02060509020205020204" pitchFamily="49" charset="0"/>
              <a:ea typeface="Ayuthaya"/>
              <a:cs typeface="Ayuthaya"/>
              <a:sym typeface="Ayuthaya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yuthaya"/>
              <a:buChar char="-"/>
            </a:pPr>
            <a:r>
              <a:rPr lang="tr-TR" sz="1600" dirty="0" err="1">
                <a:solidFill>
                  <a:schemeClr val="dk1"/>
                </a:solidFill>
                <a:latin typeface="PT Mono" panose="02060509020205020204" pitchFamily="49" charset="0"/>
                <a:ea typeface="Ayuthaya"/>
                <a:cs typeface="Ayuthaya"/>
                <a:sym typeface="Ayuthaya"/>
              </a:rPr>
              <a:t>Reward</a:t>
            </a:r>
            <a:endParaRPr sz="1600" dirty="0">
              <a:solidFill>
                <a:schemeClr val="dk1"/>
              </a:solidFill>
              <a:latin typeface="PT Mono" panose="02060509020205020204" pitchFamily="49" charset="0"/>
              <a:ea typeface="Ayuthaya"/>
              <a:cs typeface="Ayuthaya"/>
              <a:sym typeface="Ayuthaya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2"/>
          <p:cNvSpPr txBox="1">
            <a:spLocks noGrp="1"/>
          </p:cNvSpPr>
          <p:nvPr>
            <p:ph type="title"/>
          </p:nvPr>
        </p:nvSpPr>
        <p:spPr>
          <a:xfrm>
            <a:off x="2022445" y="496649"/>
            <a:ext cx="153448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tr-TR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A2C</a:t>
            </a:r>
            <a:endParaRPr dirty="0">
              <a:latin typeface="Ayuthaya" pitchFamily="2" charset="-34"/>
              <a:ea typeface="Ayuthaya" pitchFamily="2" charset="-34"/>
              <a:cs typeface="Ayuthaya" pitchFamily="2" charset="-34"/>
            </a:endParaRPr>
          </a:p>
        </p:txBody>
      </p:sp>
      <p:sp>
        <p:nvSpPr>
          <p:cNvPr id="294" name="Google Shape;294;p32"/>
          <p:cNvSpPr txBox="1"/>
          <p:nvPr/>
        </p:nvSpPr>
        <p:spPr>
          <a:xfrm>
            <a:off x="2022445" y="3740842"/>
            <a:ext cx="153448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tr-TR" sz="4400" dirty="0">
                <a:solidFill>
                  <a:schemeClr val="dk1"/>
                </a:solidFill>
                <a:latin typeface="Ayuthaya" pitchFamily="2" charset="-34"/>
                <a:ea typeface="Ayuthaya" pitchFamily="2" charset="-34"/>
                <a:cs typeface="Ayuthaya" pitchFamily="2" charset="-34"/>
                <a:sym typeface="Play"/>
              </a:rPr>
              <a:t>PPO</a:t>
            </a:r>
            <a:endParaRPr dirty="0">
              <a:latin typeface="Ayuthaya" pitchFamily="2" charset="-34"/>
              <a:ea typeface="Ayuthaya" pitchFamily="2" charset="-34"/>
              <a:cs typeface="Ayuthaya" pitchFamily="2" charset="-34"/>
            </a:endParaRPr>
          </a:p>
        </p:txBody>
      </p:sp>
      <p:sp>
        <p:nvSpPr>
          <p:cNvPr id="295" name="Google Shape;295;p32"/>
          <p:cNvSpPr txBox="1"/>
          <p:nvPr/>
        </p:nvSpPr>
        <p:spPr>
          <a:xfrm>
            <a:off x="381001" y="1916830"/>
            <a:ext cx="4820173" cy="1477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1800" dirty="0">
                <a:solidFill>
                  <a:schemeClr val="dk1"/>
                </a:solidFill>
                <a:latin typeface="PT Mono" panose="02060509020205020204" pitchFamily="49" charset="0"/>
                <a:sym typeface="Arial"/>
              </a:rPr>
              <a:t>- A2C politika güncellemesi:</a:t>
            </a:r>
            <a:endParaRPr dirty="0">
              <a:latin typeface="PT Mono" panose="02060509020205020204" pitchFamily="49" charset="0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1800" dirty="0">
                <a:solidFill>
                  <a:schemeClr val="dk1"/>
                </a:solidFill>
                <a:latin typeface="PT Mono" panose="02060509020205020204" pitchFamily="49" charset="0"/>
                <a:sym typeface="Arial"/>
              </a:rPr>
              <a:t>    - Geçici tahminlere dayanır</a:t>
            </a:r>
            <a:endParaRPr dirty="0">
              <a:latin typeface="PT Mono" panose="02060509020205020204" pitchFamily="49" charset="0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1800" dirty="0">
                <a:solidFill>
                  <a:schemeClr val="dk1"/>
                </a:solidFill>
                <a:latin typeface="PT Mono" panose="02060509020205020204" pitchFamily="49" charset="0"/>
                <a:sym typeface="Arial"/>
              </a:rPr>
              <a:t>    - Büyük ve dengesiz bir yapıda olabilir</a:t>
            </a:r>
            <a:endParaRPr dirty="0">
              <a:latin typeface="PT Mono" panose="02060509020205020204" pitchFamily="49" charset="0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1800" dirty="0">
                <a:solidFill>
                  <a:schemeClr val="dk1"/>
                </a:solidFill>
                <a:latin typeface="PT Mono" panose="02060509020205020204" pitchFamily="49" charset="0"/>
                <a:sym typeface="Arial"/>
              </a:rPr>
              <a:t>- Performansı kötü etkileyebilir</a:t>
            </a:r>
            <a:endParaRPr dirty="0">
              <a:latin typeface="PT Mono" panose="02060509020205020204" pitchFamily="49" charset="0"/>
            </a:endParaRPr>
          </a:p>
        </p:txBody>
      </p:sp>
      <p:sp>
        <p:nvSpPr>
          <p:cNvPr id="296" name="Google Shape;296;p32"/>
          <p:cNvSpPr txBox="1"/>
          <p:nvPr/>
        </p:nvSpPr>
        <p:spPr>
          <a:xfrm>
            <a:off x="381001" y="5073038"/>
            <a:ext cx="5532120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1800" dirty="0">
                <a:solidFill>
                  <a:schemeClr val="dk1"/>
                </a:solidFill>
                <a:latin typeface="PT Mono" panose="02060509020205020204" pitchFamily="49" charset="0"/>
                <a:sym typeface="Arial"/>
              </a:rPr>
              <a:t>- PPO her politika güncellemesinin boyutunu sınırlar</a:t>
            </a:r>
            <a:endParaRPr dirty="0">
              <a:latin typeface="PT Mono" panose="02060509020205020204" pitchFamily="49" charset="0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1800" dirty="0">
                <a:solidFill>
                  <a:schemeClr val="dk1"/>
                </a:solidFill>
                <a:latin typeface="PT Mono" panose="02060509020205020204" pitchFamily="49" charset="0"/>
                <a:sym typeface="Arial"/>
              </a:rPr>
              <a:t>- Daha stabil çalışır</a:t>
            </a:r>
            <a:endParaRPr dirty="0">
              <a:latin typeface="PT Mono" panose="02060509020205020204" pitchFamily="49" charset="0"/>
            </a:endParaRPr>
          </a:p>
        </p:txBody>
      </p:sp>
      <p:pic>
        <p:nvPicPr>
          <p:cNvPr id="297" name="Google Shape;297;p32" descr="dış mekan, gökyüzü, dağ, ağaç içeren bir resim&#10;&#10;Açıklama otomatik olarak oluşturuldu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96000" y="503572"/>
            <a:ext cx="3722279" cy="585085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32"/>
          <p:cNvSpPr txBox="1"/>
          <p:nvPr/>
        </p:nvSpPr>
        <p:spPr>
          <a:xfrm>
            <a:off x="10419126" y="3946306"/>
            <a:ext cx="1116011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1800" dirty="0">
                <a:solidFill>
                  <a:schemeClr val="dk1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Sarı: </a:t>
            </a:r>
            <a:r>
              <a:rPr lang="tr-TR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PPO</a:t>
            </a:r>
            <a:endParaRPr dirty="0"/>
          </a:p>
        </p:txBody>
      </p:sp>
      <p:sp>
        <p:nvSpPr>
          <p:cNvPr id="299" name="Google Shape;299;p32"/>
          <p:cNvSpPr txBox="1"/>
          <p:nvPr/>
        </p:nvSpPr>
        <p:spPr>
          <a:xfrm>
            <a:off x="10419126" y="1916830"/>
            <a:ext cx="1103187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1800" dirty="0">
                <a:solidFill>
                  <a:schemeClr val="dk1"/>
                </a:solidFill>
                <a:highlight>
                  <a:srgbClr val="FF00FF"/>
                </a:highlight>
                <a:latin typeface="Arial"/>
                <a:ea typeface="Arial"/>
                <a:cs typeface="Arial"/>
                <a:sym typeface="Arial"/>
              </a:rPr>
              <a:t>Mor: </a:t>
            </a:r>
            <a:r>
              <a:rPr lang="tr-TR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A2C</a:t>
            </a:r>
            <a:endParaRPr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3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tr-TR" dirty="0" err="1">
                <a:latin typeface="Ayuthaya" pitchFamily="2" charset="-34"/>
                <a:ea typeface="Ayuthaya" pitchFamily="2" charset="-34"/>
                <a:cs typeface="Ayuthaya" pitchFamily="2" charset="-34"/>
              </a:rPr>
              <a:t>Clipping</a:t>
            </a:r>
            <a:r>
              <a:rPr lang="tr-TR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 </a:t>
            </a:r>
            <a:r>
              <a:rPr lang="tr-TR" dirty="0" err="1">
                <a:latin typeface="Ayuthaya" pitchFamily="2" charset="-34"/>
                <a:ea typeface="Ayuthaya" pitchFamily="2" charset="-34"/>
                <a:cs typeface="Ayuthaya" pitchFamily="2" charset="-34"/>
              </a:rPr>
              <a:t>Mechanism</a:t>
            </a:r>
            <a:endParaRPr dirty="0">
              <a:latin typeface="Ayuthaya" pitchFamily="2" charset="-34"/>
              <a:ea typeface="Ayuthaya" pitchFamily="2" charset="-34"/>
              <a:cs typeface="Ayuthaya" pitchFamily="2" charset="-34"/>
            </a:endParaRPr>
          </a:p>
        </p:txBody>
      </p:sp>
      <p:pic>
        <p:nvPicPr>
          <p:cNvPr id="305" name="Google Shape;305;p33" descr="metin, çizgi, öykü gelişim çizgisi; kumpas; grafiğini çıkarma, yazı tipi içeren bir resim&#10;&#10;Açıklama otomatik olarak oluşturuldu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7555858" y="2068193"/>
            <a:ext cx="4171950" cy="234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33" descr="metin, yazı tipi, ekran görüntüsü içeren bir resim&#10;&#10;Açıklama otomatik olarak oluşturuldu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95703" y="4919497"/>
            <a:ext cx="5361905" cy="139132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33" descr="metin, ekran görüntüsü, yazı tipi içeren bir resim&#10;&#10;Açıklama otomatik olarak oluşturuldu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34825" y="2068193"/>
            <a:ext cx="6121756" cy="2473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4"/>
          <p:cNvSpPr txBox="1">
            <a:spLocks noGrp="1"/>
          </p:cNvSpPr>
          <p:nvPr>
            <p:ph type="title"/>
          </p:nvPr>
        </p:nvSpPr>
        <p:spPr>
          <a:xfrm>
            <a:off x="5905849" y="470690"/>
            <a:ext cx="4571301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"/>
              <a:buNone/>
            </a:pPr>
            <a:r>
              <a:rPr lang="tr-TR" sz="3600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PPO </a:t>
            </a:r>
            <a:r>
              <a:rPr lang="tr-TR" sz="3600" dirty="0" err="1">
                <a:latin typeface="Ayuthaya" pitchFamily="2" charset="-34"/>
                <a:ea typeface="Ayuthaya" pitchFamily="2" charset="-34"/>
                <a:cs typeface="Ayuthaya" pitchFamily="2" charset="-34"/>
              </a:rPr>
              <a:t>Objective</a:t>
            </a:r>
            <a:r>
              <a:rPr lang="tr-TR" sz="3600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 </a:t>
            </a:r>
            <a:r>
              <a:rPr lang="tr-TR" sz="3600" dirty="0" err="1">
                <a:latin typeface="Ayuthaya" pitchFamily="2" charset="-34"/>
                <a:ea typeface="Ayuthaya" pitchFamily="2" charset="-34"/>
                <a:cs typeface="Ayuthaya" pitchFamily="2" charset="-34"/>
              </a:rPr>
              <a:t>Function</a:t>
            </a:r>
            <a:endParaRPr sz="3600" dirty="0">
              <a:latin typeface="Ayuthaya" pitchFamily="2" charset="-34"/>
              <a:ea typeface="Ayuthaya" pitchFamily="2" charset="-34"/>
              <a:cs typeface="Ayuthaya" pitchFamily="2" charset="-34"/>
            </a:endParaRPr>
          </a:p>
        </p:txBody>
      </p:sp>
      <p:pic>
        <p:nvPicPr>
          <p:cNvPr id="313" name="Google Shape;313;p34" descr="metin, ekran görüntüsü, yazı tipi, çizgi içeren bir resim&#10;&#10;Açıklama otomatik olarak oluşturuldu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05849" y="2381556"/>
            <a:ext cx="6052881" cy="1610482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34"/>
          <p:cNvSpPr txBox="1"/>
          <p:nvPr/>
        </p:nvSpPr>
        <p:spPr>
          <a:xfrm>
            <a:off x="537594" y="470690"/>
            <a:ext cx="4571301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"/>
              <a:buNone/>
            </a:pPr>
            <a:r>
              <a:rPr lang="tr-TR" sz="3600" dirty="0">
                <a:solidFill>
                  <a:schemeClr val="dk1"/>
                </a:solidFill>
                <a:latin typeface="Ayuthaya" pitchFamily="2" charset="-34"/>
                <a:ea typeface="Ayuthaya" pitchFamily="2" charset="-34"/>
                <a:cs typeface="Ayuthaya" pitchFamily="2" charset="-34"/>
                <a:sym typeface="Play"/>
              </a:rPr>
              <a:t>A2C </a:t>
            </a:r>
            <a:r>
              <a:rPr lang="tr-TR" sz="3600" dirty="0" err="1">
                <a:solidFill>
                  <a:schemeClr val="dk1"/>
                </a:solidFill>
                <a:latin typeface="Ayuthaya" pitchFamily="2" charset="-34"/>
                <a:ea typeface="Ayuthaya" pitchFamily="2" charset="-34"/>
                <a:cs typeface="Ayuthaya" pitchFamily="2" charset="-34"/>
                <a:sym typeface="Play"/>
              </a:rPr>
              <a:t>Objective</a:t>
            </a:r>
            <a:r>
              <a:rPr lang="tr-TR" sz="3600" dirty="0">
                <a:solidFill>
                  <a:schemeClr val="dk1"/>
                </a:solidFill>
                <a:latin typeface="Ayuthaya" pitchFamily="2" charset="-34"/>
                <a:ea typeface="Ayuthaya" pitchFamily="2" charset="-34"/>
                <a:cs typeface="Ayuthaya" pitchFamily="2" charset="-34"/>
                <a:sym typeface="Play"/>
              </a:rPr>
              <a:t> </a:t>
            </a:r>
            <a:r>
              <a:rPr lang="tr-TR" sz="3600" dirty="0" err="1">
                <a:solidFill>
                  <a:schemeClr val="dk1"/>
                </a:solidFill>
                <a:latin typeface="Ayuthaya" pitchFamily="2" charset="-34"/>
                <a:ea typeface="Ayuthaya" pitchFamily="2" charset="-34"/>
                <a:cs typeface="Ayuthaya" pitchFamily="2" charset="-34"/>
                <a:sym typeface="Play"/>
              </a:rPr>
              <a:t>Function</a:t>
            </a:r>
            <a:endParaRPr sz="3600" dirty="0">
              <a:solidFill>
                <a:schemeClr val="dk1"/>
              </a:solidFill>
              <a:latin typeface="Ayuthaya" pitchFamily="2" charset="-34"/>
              <a:ea typeface="Ayuthaya" pitchFamily="2" charset="-34"/>
              <a:cs typeface="Ayuthaya" pitchFamily="2" charset="-34"/>
              <a:sym typeface="Play"/>
            </a:endParaRPr>
          </a:p>
        </p:txBody>
      </p:sp>
      <p:pic>
        <p:nvPicPr>
          <p:cNvPr id="315" name="Google Shape;315;p34" descr="metin, ekran görüntüsü, yazı tipi, çizgi içeren bir resim&#10;&#10;Açıklama otomatik olarak oluşturuldu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7594" y="2381556"/>
            <a:ext cx="5047377" cy="1610482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34"/>
          <p:cNvSpPr txBox="1"/>
          <p:nvPr/>
        </p:nvSpPr>
        <p:spPr>
          <a:xfrm>
            <a:off x="3708943" y="4941116"/>
            <a:ext cx="5728671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1800" dirty="0">
                <a:solidFill>
                  <a:schemeClr val="dk1"/>
                </a:solidFill>
                <a:latin typeface="PT Mono" panose="02060509020205020204" pitchFamily="49" charset="0"/>
                <a:sym typeface="Arial"/>
              </a:rPr>
              <a:t>PPO, A2C’ye göre daha stabil çalışır.</a:t>
            </a:r>
            <a:endParaRPr dirty="0">
              <a:latin typeface="PT Mono" panose="02060509020205020204" pitchFamily="49" charset="0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3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tr-TR" dirty="0" err="1">
                <a:latin typeface="Ayuthaya" pitchFamily="2" charset="-34"/>
                <a:ea typeface="Ayuthaya" pitchFamily="2" charset="-34"/>
                <a:cs typeface="Ayuthaya" pitchFamily="2" charset="-34"/>
              </a:rPr>
              <a:t>Entropy</a:t>
            </a:r>
            <a:r>
              <a:rPr lang="tr-TR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 in PPO</a:t>
            </a:r>
            <a:endParaRPr dirty="0">
              <a:latin typeface="Ayuthaya" pitchFamily="2" charset="-34"/>
              <a:ea typeface="Ayuthaya" pitchFamily="2" charset="-34"/>
              <a:cs typeface="Ayuthaya" pitchFamily="2" charset="-34"/>
            </a:endParaRPr>
          </a:p>
        </p:txBody>
      </p:sp>
      <p:pic>
        <p:nvPicPr>
          <p:cNvPr id="322" name="Google Shape;322;p35" descr="metin, yazı tipi, çizgi, ekran görüntüsü içeren bir resim&#10;&#10;Açıklama otomatik olarak oluşturuldu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838200" y="2631183"/>
            <a:ext cx="10515600" cy="2740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3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tr-TR" dirty="0" err="1">
                <a:latin typeface="Ayuthaya" pitchFamily="2" charset="-34"/>
                <a:ea typeface="Ayuthaya" pitchFamily="2" charset="-34"/>
                <a:cs typeface="Ayuthaya" pitchFamily="2" charset="-34"/>
              </a:rPr>
              <a:t>Stepwise</a:t>
            </a:r>
            <a:r>
              <a:rPr lang="tr-TR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 Update</a:t>
            </a:r>
            <a:endParaRPr dirty="0">
              <a:latin typeface="Ayuthaya" pitchFamily="2" charset="-34"/>
              <a:ea typeface="Ayuthaya" pitchFamily="2" charset="-34"/>
              <a:cs typeface="Ayuthaya" pitchFamily="2" charset="-34"/>
            </a:endParaRPr>
          </a:p>
        </p:txBody>
      </p:sp>
      <p:pic>
        <p:nvPicPr>
          <p:cNvPr id="328" name="Google Shape;328;p36" descr="metin, ekran görüntüsü içeren bir resim&#10;&#10;Açıklama otomatik olarak oluşturuldu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995228" y="1825625"/>
            <a:ext cx="10201543" cy="43513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3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tr-TR" dirty="0" err="1">
                <a:latin typeface="Ayuthaya" pitchFamily="2" charset="-34"/>
                <a:ea typeface="Ayuthaya" pitchFamily="2" charset="-34"/>
                <a:cs typeface="Ayuthaya" pitchFamily="2" charset="-34"/>
              </a:rPr>
              <a:t>Gradient</a:t>
            </a:r>
            <a:r>
              <a:rPr lang="tr-TR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 </a:t>
            </a:r>
            <a:r>
              <a:rPr lang="tr-TR" dirty="0" err="1">
                <a:latin typeface="Ayuthaya" pitchFamily="2" charset="-34"/>
                <a:ea typeface="Ayuthaya" pitchFamily="2" charset="-34"/>
                <a:cs typeface="Ayuthaya" pitchFamily="2" charset="-34"/>
              </a:rPr>
              <a:t>Batch</a:t>
            </a:r>
            <a:r>
              <a:rPr lang="tr-TR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 Update</a:t>
            </a:r>
            <a:endParaRPr dirty="0">
              <a:latin typeface="Ayuthaya" pitchFamily="2" charset="-34"/>
              <a:ea typeface="Ayuthaya" pitchFamily="2" charset="-34"/>
              <a:cs typeface="Ayuthaya" pitchFamily="2" charset="-34"/>
            </a:endParaRPr>
          </a:p>
        </p:txBody>
      </p:sp>
      <p:pic>
        <p:nvPicPr>
          <p:cNvPr id="334" name="Google Shape;334;p37" descr="metin, ekran görüntüsü, yazı tipi, renklilik içeren bir resim&#10;&#10;Açıklama otomatik olarak oluşturuldu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838200" y="2897708"/>
            <a:ext cx="10515600" cy="22071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56"/>
          <p:cNvSpPr txBox="1">
            <a:spLocks noGrp="1"/>
          </p:cNvSpPr>
          <p:nvPr>
            <p:ph type="title" idx="4294967295"/>
          </p:nvPr>
        </p:nvSpPr>
        <p:spPr>
          <a:xfrm>
            <a:off x="4582873" y="543708"/>
            <a:ext cx="403032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lay"/>
              <a:buNone/>
            </a:pPr>
            <a:r>
              <a:rPr lang="tr-TR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Car Racing</a:t>
            </a:r>
            <a:endParaRPr dirty="0">
              <a:latin typeface="Ayuthaya" pitchFamily="2" charset="-34"/>
              <a:ea typeface="Ayuthaya" pitchFamily="2" charset="-34"/>
              <a:cs typeface="Ayuthaya" pitchFamily="2" charset="-34"/>
            </a:endParaRPr>
          </a:p>
        </p:txBody>
      </p:sp>
      <p:sp>
        <p:nvSpPr>
          <p:cNvPr id="485" name="Google Shape;485;p56"/>
          <p:cNvSpPr txBox="1"/>
          <p:nvPr/>
        </p:nvSpPr>
        <p:spPr>
          <a:xfrm>
            <a:off x="959233" y="1514254"/>
            <a:ext cx="10049600" cy="10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2400" dirty="0">
                <a:solidFill>
                  <a:schemeClr val="dk2"/>
                </a:solidFill>
                <a:latin typeface="PT Mono" panose="02060509020205020204" pitchFamily="49" charset="0"/>
                <a:sym typeface="Arial"/>
              </a:rPr>
              <a:t>Car Racing </a:t>
            </a:r>
            <a:r>
              <a:rPr lang="tr-TR" sz="2400" dirty="0" err="1">
                <a:solidFill>
                  <a:schemeClr val="dk2"/>
                </a:solidFill>
                <a:latin typeface="PT Mono" panose="02060509020205020204" pitchFamily="49" charset="0"/>
                <a:sym typeface="Arial"/>
              </a:rPr>
              <a:t>environment</a:t>
            </a:r>
            <a:r>
              <a:rPr lang="tr-TR" sz="2400" dirty="0">
                <a:solidFill>
                  <a:schemeClr val="dk2"/>
                </a:solidFill>
                <a:latin typeface="PT Mono" panose="02060509020205020204" pitchFamily="49" charset="0"/>
                <a:sym typeface="Arial"/>
              </a:rPr>
              <a:t>, bir aracı kontrol etme ve parkurda mümkün olan en hızlı süreyi elde etme üzerine odaklanmıştır. </a:t>
            </a:r>
            <a:endParaRPr sz="2400" dirty="0">
              <a:solidFill>
                <a:schemeClr val="dk2"/>
              </a:solidFill>
              <a:latin typeface="PT Mono" panose="02060509020205020204" pitchFamily="49" charset="0"/>
              <a:sym typeface="Arial"/>
            </a:endParaRPr>
          </a:p>
        </p:txBody>
      </p:sp>
      <p:pic>
        <p:nvPicPr>
          <p:cNvPr id="486" name="Google Shape;486;p5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1317" y="2761200"/>
            <a:ext cx="5034699" cy="3690400"/>
          </a:xfrm>
          <a:prstGeom prst="rect">
            <a:avLst/>
          </a:prstGeom>
          <a:noFill/>
          <a:ln>
            <a:noFill/>
          </a:ln>
        </p:spPr>
      </p:pic>
      <p:sp>
        <p:nvSpPr>
          <p:cNvPr id="487" name="Google Shape;487;p56"/>
          <p:cNvSpPr txBox="1"/>
          <p:nvPr/>
        </p:nvSpPr>
        <p:spPr>
          <a:xfrm>
            <a:off x="6598033" y="2761200"/>
            <a:ext cx="4410800" cy="20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2400" dirty="0">
                <a:solidFill>
                  <a:schemeClr val="dk2"/>
                </a:solidFill>
                <a:latin typeface="PT Mono" panose="02060509020205020204" pitchFamily="49" charset="0"/>
                <a:sym typeface="Arial"/>
              </a:rPr>
              <a:t>Bu ortam;</a:t>
            </a:r>
            <a:endParaRPr sz="2400" dirty="0">
              <a:solidFill>
                <a:schemeClr val="dk2"/>
              </a:solidFill>
              <a:latin typeface="PT Mono" panose="02060509020205020204" pitchFamily="49" charset="0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2400" dirty="0">
                <a:solidFill>
                  <a:schemeClr val="dk2"/>
                </a:solidFill>
                <a:latin typeface="PT Mono" panose="02060509020205020204" pitchFamily="49" charset="0"/>
                <a:sym typeface="Arial"/>
              </a:rPr>
              <a:t>-sürekli bir durum uzayına -sürekli bir eylem uzayına    sahiptir. </a:t>
            </a:r>
            <a:endParaRPr sz="2400" dirty="0">
              <a:solidFill>
                <a:schemeClr val="dk2"/>
              </a:solidFill>
              <a:latin typeface="PT Mono" panose="02060509020205020204" pitchFamily="49" charset="0"/>
              <a:sym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57"/>
          <p:cNvSpPr txBox="1"/>
          <p:nvPr/>
        </p:nvSpPr>
        <p:spPr>
          <a:xfrm>
            <a:off x="1129574" y="860300"/>
            <a:ext cx="5631953" cy="6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lnSpc>
                <a:spcPct val="90000"/>
              </a:lnSpc>
              <a:buClr>
                <a:schemeClr val="dk1"/>
              </a:buClr>
              <a:buSzPct val="100000"/>
            </a:pPr>
            <a:r>
              <a:rPr lang="tr-TR" sz="4000" dirty="0">
                <a:solidFill>
                  <a:schemeClr val="dk1"/>
                </a:solidFill>
                <a:latin typeface="Ayuthaya" pitchFamily="2" charset="-34"/>
                <a:ea typeface="Ayuthaya" pitchFamily="2" charset="-34"/>
                <a:cs typeface="Ayuthaya" pitchFamily="2" charset="-34"/>
              </a:rPr>
              <a:t>Temel Özellikler</a:t>
            </a:r>
            <a:endParaRPr sz="4000" dirty="0">
              <a:solidFill>
                <a:schemeClr val="dk1"/>
              </a:solidFill>
              <a:latin typeface="Ayuthaya" pitchFamily="2" charset="-34"/>
              <a:ea typeface="Ayuthaya" pitchFamily="2" charset="-34"/>
              <a:cs typeface="Ayuthaya" pitchFamily="2" charset="-34"/>
            </a:endParaRPr>
          </a:p>
        </p:txBody>
      </p:sp>
      <p:sp>
        <p:nvSpPr>
          <p:cNvPr id="493" name="Google Shape;493;p57"/>
          <p:cNvSpPr txBox="1"/>
          <p:nvPr/>
        </p:nvSpPr>
        <p:spPr>
          <a:xfrm>
            <a:off x="986250" y="2205618"/>
            <a:ext cx="10219500" cy="339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585" marR="0" lvl="0" indent="-457188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AutoNum type="arabicPeriod"/>
            </a:pPr>
            <a:r>
              <a:rPr lang="tr-TR" sz="2400" dirty="0">
                <a:solidFill>
                  <a:schemeClr val="dk2"/>
                </a:solidFill>
                <a:latin typeface="PT Mono" panose="02060509020205020204" pitchFamily="49" charset="0"/>
                <a:sym typeface="Arial"/>
              </a:rPr>
              <a:t>Durum Uzayı: </a:t>
            </a:r>
            <a:r>
              <a:rPr lang="tr-TR" sz="2400" dirty="0">
                <a:solidFill>
                  <a:schemeClr val="dk2"/>
                </a:solidFill>
                <a:latin typeface="PT Mono" panose="02060509020205020204" pitchFamily="49" charset="0"/>
              </a:rPr>
              <a:t>Aracın anlık bulunduğu ortamın görseli.</a:t>
            </a:r>
            <a:endParaRPr sz="2400" dirty="0">
              <a:solidFill>
                <a:schemeClr val="dk2"/>
              </a:solidFill>
              <a:latin typeface="PT Mono" panose="02060509020205020204" pitchFamily="49" charset="0"/>
              <a:sym typeface="Arial"/>
            </a:endParaRPr>
          </a:p>
          <a:p>
            <a:pPr marL="609584" marR="0" lvl="0" indent="-457188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AutoNum type="arabicPeriod"/>
            </a:pPr>
            <a:r>
              <a:rPr lang="tr-TR" sz="2400" dirty="0">
                <a:solidFill>
                  <a:schemeClr val="dk2"/>
                </a:solidFill>
                <a:latin typeface="PT Mono" panose="02060509020205020204" pitchFamily="49" charset="0"/>
                <a:sym typeface="Arial"/>
              </a:rPr>
              <a:t>Eylem Uzayı: A</a:t>
            </a:r>
            <a:r>
              <a:rPr lang="tr-TR" sz="2400" dirty="0">
                <a:solidFill>
                  <a:schemeClr val="dk2"/>
                </a:solidFill>
                <a:latin typeface="PT Mono" panose="02060509020205020204" pitchFamily="49" charset="0"/>
              </a:rPr>
              <a:t>racın dönüşü, gaza basma şiddeti ve frene basma şiddetini temsil eden 3 reel sayı.</a:t>
            </a:r>
            <a:endParaRPr sz="2400" dirty="0">
              <a:solidFill>
                <a:schemeClr val="dk2"/>
              </a:solidFill>
              <a:latin typeface="PT Mono" panose="02060509020205020204" pitchFamily="49" charset="0"/>
            </a:endParaRPr>
          </a:p>
          <a:p>
            <a:pPr marL="609584" marR="0" lvl="0" indent="-457188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AutoNum type="arabicPeriod"/>
            </a:pPr>
            <a:r>
              <a:rPr lang="tr-TR" sz="2400" dirty="0">
                <a:solidFill>
                  <a:schemeClr val="dk2"/>
                </a:solidFill>
                <a:latin typeface="PT Mono" panose="02060509020205020204" pitchFamily="49" charset="0"/>
                <a:sym typeface="Arial"/>
              </a:rPr>
              <a:t>Ödül Sistemi: </a:t>
            </a:r>
            <a:r>
              <a:rPr lang="tr-TR" sz="2400" dirty="0">
                <a:solidFill>
                  <a:schemeClr val="dk2"/>
                </a:solidFill>
                <a:latin typeface="PT Mono" panose="02060509020205020204" pitchFamily="49" charset="0"/>
              </a:rPr>
              <a:t>Aracın her ziyaret ettiği pist karosu için pozitif ödül ve her harcanan </a:t>
            </a:r>
            <a:r>
              <a:rPr lang="tr-TR" sz="2400" dirty="0" err="1">
                <a:solidFill>
                  <a:schemeClr val="dk2"/>
                </a:solidFill>
                <a:latin typeface="PT Mono" panose="02060509020205020204" pitchFamily="49" charset="0"/>
              </a:rPr>
              <a:t>frame</a:t>
            </a:r>
            <a:r>
              <a:rPr lang="tr-TR" sz="2400" dirty="0">
                <a:solidFill>
                  <a:schemeClr val="dk2"/>
                </a:solidFill>
                <a:latin typeface="PT Mono" panose="02060509020205020204" pitchFamily="49" charset="0"/>
              </a:rPr>
              <a:t> için negatif ödül</a:t>
            </a:r>
            <a:endParaRPr sz="2400" dirty="0">
              <a:solidFill>
                <a:schemeClr val="dk2"/>
              </a:solidFill>
              <a:latin typeface="PT Mono" panose="02060509020205020204" pitchFamily="49" charset="0"/>
            </a:endParaRPr>
          </a:p>
          <a:p>
            <a:pPr marL="609585" marR="0" lvl="0" indent="-495288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AutoNum type="arabicPeriod"/>
            </a:pPr>
            <a:r>
              <a:rPr lang="tr-TR" sz="2400" dirty="0">
                <a:solidFill>
                  <a:schemeClr val="dk2"/>
                </a:solidFill>
                <a:latin typeface="PT Mono" panose="02060509020205020204" pitchFamily="49" charset="0"/>
              </a:rPr>
              <a:t>Bitiş Durumu: Tüm pist karoları ziyaret edildiğinde veya 1000 </a:t>
            </a:r>
            <a:r>
              <a:rPr lang="tr-TR" sz="2400" dirty="0" err="1">
                <a:solidFill>
                  <a:schemeClr val="dk2"/>
                </a:solidFill>
                <a:latin typeface="PT Mono" panose="02060509020205020204" pitchFamily="49" charset="0"/>
              </a:rPr>
              <a:t>frame</a:t>
            </a:r>
            <a:r>
              <a:rPr lang="tr-TR" sz="2400" dirty="0">
                <a:solidFill>
                  <a:schemeClr val="dk2"/>
                </a:solidFill>
                <a:latin typeface="PT Mono" panose="02060509020205020204" pitchFamily="49" charset="0"/>
              </a:rPr>
              <a:t> geçtiğinde </a:t>
            </a:r>
            <a:r>
              <a:rPr lang="tr-TR" sz="2400" dirty="0" err="1">
                <a:solidFill>
                  <a:schemeClr val="dk2"/>
                </a:solidFill>
                <a:latin typeface="PT Mono" panose="02060509020205020204" pitchFamily="49" charset="0"/>
              </a:rPr>
              <a:t>episode</a:t>
            </a:r>
            <a:r>
              <a:rPr lang="tr-TR" sz="2400" dirty="0">
                <a:solidFill>
                  <a:schemeClr val="dk2"/>
                </a:solidFill>
                <a:latin typeface="PT Mono" panose="02060509020205020204" pitchFamily="49" charset="0"/>
              </a:rPr>
              <a:t> sonlanır. Eğer araç oyun alanının dışına çıkarsa oyun sonlanır ve -100 ceza yer.</a:t>
            </a:r>
            <a:endParaRPr sz="2400" dirty="0">
              <a:solidFill>
                <a:schemeClr val="dk2"/>
              </a:solidFill>
              <a:latin typeface="PT Mono" panose="02060509020205020204" pitchFamily="49" charset="0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3220be9b2e7_0_0"/>
          <p:cNvSpPr txBox="1"/>
          <p:nvPr/>
        </p:nvSpPr>
        <p:spPr>
          <a:xfrm>
            <a:off x="952499" y="509151"/>
            <a:ext cx="9449849" cy="6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4000" dirty="0">
                <a:solidFill>
                  <a:schemeClr val="dk1"/>
                </a:solidFill>
                <a:latin typeface="Ayuthaya" pitchFamily="2" charset="-34"/>
                <a:ea typeface="Ayuthaya" pitchFamily="2" charset="-34"/>
                <a:cs typeface="Ayuthaya" pitchFamily="2" charset="-34"/>
              </a:rPr>
              <a:t>Algoritmalarda Alınan Değerler</a:t>
            </a:r>
            <a:endParaRPr sz="4000" dirty="0">
              <a:solidFill>
                <a:schemeClr val="dk1"/>
              </a:solidFill>
              <a:latin typeface="Ayuthaya" pitchFamily="2" charset="-34"/>
              <a:ea typeface="Ayuthaya" pitchFamily="2" charset="-34"/>
              <a:cs typeface="Ayuthaya" pitchFamily="2" charset="-34"/>
            </a:endParaRPr>
          </a:p>
        </p:txBody>
      </p:sp>
      <p:graphicFrame>
        <p:nvGraphicFramePr>
          <p:cNvPr id="499" name="Google Shape;499;g3220be9b2e7_0_0"/>
          <p:cNvGraphicFramePr/>
          <p:nvPr/>
        </p:nvGraphicFramePr>
        <p:xfrm>
          <a:off x="952500" y="2857500"/>
          <a:ext cx="10287000" cy="2279250"/>
        </p:xfrm>
        <a:graphic>
          <a:graphicData uri="http://schemas.openxmlformats.org/drawingml/2006/table">
            <a:tbl>
              <a:tblPr>
                <a:noFill/>
                <a:tableStyleId>{C5A6A1A7-EB12-40F1-BB9F-FF176A1BE50F}</a:tableStyleId>
              </a:tblPr>
              <a:tblGrid>
                <a:gridCol w="2571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71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71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71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597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r-TR" sz="1800"/>
                        <a:t>DQL</a:t>
                      </a:r>
                      <a:endParaRPr sz="18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r-TR" sz="1800"/>
                        <a:t>A2C</a:t>
                      </a:r>
                      <a:endParaRPr sz="18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r-TR" sz="1800"/>
                        <a:t>PPO</a:t>
                      </a:r>
                      <a:endParaRPr sz="180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597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r-TR" sz="1800"/>
                        <a:t>Zaman</a:t>
                      </a:r>
                      <a:endParaRPr sz="18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tr-TR" sz="1800">
                          <a:solidFill>
                            <a:schemeClr val="dk1"/>
                          </a:solidFill>
                        </a:rPr>
                        <a:t> 9021.88 ± 268.94</a:t>
                      </a:r>
                      <a:endParaRPr sz="18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r-TR" sz="1800"/>
                        <a:t>8446.39 ± 2199.61</a:t>
                      </a:r>
                      <a:endParaRPr sz="18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tr-TR" sz="1800" b="1">
                          <a:solidFill>
                            <a:schemeClr val="dk1"/>
                          </a:solidFill>
                        </a:rPr>
                        <a:t>5523.32 ± 1027.23</a:t>
                      </a:r>
                      <a:endParaRPr sz="1800" b="1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597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r-TR" sz="1800"/>
                        <a:t>Reward</a:t>
                      </a:r>
                      <a:endParaRPr sz="18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tr-TR" sz="1800">
                          <a:solidFill>
                            <a:schemeClr val="dk1"/>
                          </a:solidFill>
                        </a:rPr>
                        <a:t>253.12 ± 233.51</a:t>
                      </a:r>
                      <a:endParaRPr sz="18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tr-TR" sz="1800">
                          <a:solidFill>
                            <a:schemeClr val="dk1"/>
                          </a:solidFill>
                        </a:rPr>
                        <a:t>270.99 ± 144.38</a:t>
                      </a:r>
                      <a:endParaRPr sz="18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tr-TR" sz="1800" b="1">
                          <a:solidFill>
                            <a:schemeClr val="dk1"/>
                          </a:solidFill>
                        </a:rPr>
                        <a:t>847.00 ± 162.47</a:t>
                      </a:r>
                      <a:endParaRPr sz="1800" b="1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58"/>
          <p:cNvSpPr txBox="1"/>
          <p:nvPr/>
        </p:nvSpPr>
        <p:spPr>
          <a:xfrm>
            <a:off x="4636111" y="763632"/>
            <a:ext cx="2427419" cy="701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4000" dirty="0" err="1">
                <a:solidFill>
                  <a:schemeClr val="dk1"/>
                </a:solidFill>
                <a:latin typeface="Ayuthaya" pitchFamily="2" charset="-34"/>
                <a:ea typeface="Ayuthaya" pitchFamily="2" charset="-34"/>
                <a:cs typeface="Ayuthaya" pitchFamily="2" charset="-34"/>
                <a:sym typeface="Ayuthaya"/>
              </a:rPr>
              <a:t>Acrobot</a:t>
            </a:r>
            <a:endParaRPr sz="4000" dirty="0">
              <a:solidFill>
                <a:schemeClr val="dk1"/>
              </a:solidFill>
              <a:latin typeface="Ayuthaya" pitchFamily="2" charset="-34"/>
              <a:ea typeface="Ayuthaya" pitchFamily="2" charset="-34"/>
              <a:cs typeface="Ayuthaya" pitchFamily="2" charset="-34"/>
            </a:endParaRPr>
          </a:p>
        </p:txBody>
      </p:sp>
      <p:sp>
        <p:nvSpPr>
          <p:cNvPr id="506" name="Google Shape;506;p58"/>
          <p:cNvSpPr txBox="1"/>
          <p:nvPr/>
        </p:nvSpPr>
        <p:spPr>
          <a:xfrm>
            <a:off x="2385119" y="2395890"/>
            <a:ext cx="183636" cy="42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7" name="Google Shape;507;p58"/>
          <p:cNvSpPr txBox="1"/>
          <p:nvPr/>
        </p:nvSpPr>
        <p:spPr>
          <a:xfrm>
            <a:off x="711740" y="1981019"/>
            <a:ext cx="9983098" cy="2286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1800" b="0" i="0" u="none" strike="noStrike" cap="none" dirty="0" err="1">
                <a:solidFill>
                  <a:schemeClr val="dk1"/>
                </a:solidFill>
                <a:latin typeface="PT Mono" panose="02060509020205020204" pitchFamily="49" charset="0"/>
                <a:sym typeface="Arial"/>
              </a:rPr>
              <a:t>Gymnasium</a:t>
            </a:r>
            <a:r>
              <a:rPr lang="tr-TR" sz="1800" b="0" i="0" u="none" strike="noStrike" cap="none" dirty="0">
                <a:solidFill>
                  <a:schemeClr val="dk1"/>
                </a:solidFill>
                <a:latin typeface="PT Mono" panose="02060509020205020204" pitchFamily="49" charset="0"/>
                <a:sym typeface="Arial"/>
              </a:rPr>
              <a:t> </a:t>
            </a:r>
            <a:r>
              <a:rPr lang="tr-TR" sz="1800" b="0" i="0" u="none" strike="noStrike" cap="none" dirty="0" err="1">
                <a:solidFill>
                  <a:schemeClr val="dk1"/>
                </a:solidFill>
                <a:latin typeface="PT Mono" panose="02060509020205020204" pitchFamily="49" charset="0"/>
                <a:sym typeface="Arial"/>
              </a:rPr>
              <a:t>Acrobot</a:t>
            </a:r>
            <a:r>
              <a:rPr lang="tr-TR" sz="1800" b="0" i="0" u="none" strike="noStrike" cap="none" dirty="0">
                <a:solidFill>
                  <a:schemeClr val="dk1"/>
                </a:solidFill>
                <a:latin typeface="PT Mono" panose="02060509020205020204" pitchFamily="49" charset="0"/>
                <a:sym typeface="Arial"/>
              </a:rPr>
              <a:t> ortamı, bir çubuğu dik konuma getirmeyi amaçlayan iki eklemli bir ters sarkaç dengeleme problemidir.</a:t>
            </a:r>
            <a:endParaRPr sz="1800" b="0" i="0" u="none" strike="noStrike" cap="none" dirty="0">
              <a:solidFill>
                <a:schemeClr val="dk1"/>
              </a:solidFill>
              <a:latin typeface="PT Mono" panose="02060509020205020204" pitchFamily="49" charset="0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dk1"/>
              </a:solidFill>
              <a:latin typeface="PT Mono" panose="02060509020205020204" pitchFamily="49" charset="0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dk1"/>
              </a:solidFill>
              <a:latin typeface="PT Mono" panose="02060509020205020204" pitchFamily="49" charset="0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dk1"/>
              </a:solidFill>
              <a:latin typeface="PT Mono" panose="02060509020205020204" pitchFamily="49" charset="0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dk1"/>
              </a:solidFill>
              <a:latin typeface="PT Mono" panose="02060509020205020204" pitchFamily="49" charset="0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dk1"/>
              </a:solidFill>
              <a:latin typeface="PT Mono" panose="02060509020205020204" pitchFamily="49" charset="0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PT Mono" panose="02060509020205020204" pitchFamily="49" charset="0"/>
              <a:sym typeface="Arial"/>
            </a:endParaRPr>
          </a:p>
        </p:txBody>
      </p:sp>
      <p:pic>
        <p:nvPicPr>
          <p:cNvPr id="508" name="Google Shape;508;p5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3720" y="2822969"/>
            <a:ext cx="3575863" cy="3569893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Google Shape;509;p58"/>
          <p:cNvSpPr txBox="1"/>
          <p:nvPr/>
        </p:nvSpPr>
        <p:spPr>
          <a:xfrm>
            <a:off x="5877620" y="3562609"/>
            <a:ext cx="4716485" cy="1189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1800" dirty="0">
                <a:solidFill>
                  <a:schemeClr val="dk1"/>
                </a:solidFill>
                <a:latin typeface="PT Mono" panose="02060509020205020204" pitchFamily="49" charset="0"/>
                <a:ea typeface="Ayuthaya"/>
                <a:cs typeface="Ayuthaya"/>
                <a:sym typeface="Ayuthaya"/>
              </a:rPr>
              <a:t>Bu ortam;</a:t>
            </a:r>
            <a:endParaRPr sz="1800" dirty="0">
              <a:solidFill>
                <a:schemeClr val="dk1"/>
              </a:solidFill>
              <a:latin typeface="PT Mono" panose="02060509020205020204" pitchFamily="49" charset="0"/>
              <a:sym typeface="Arial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tr-TR" sz="1800" dirty="0">
                <a:solidFill>
                  <a:schemeClr val="dk1"/>
                </a:solidFill>
                <a:latin typeface="PT Mono" panose="02060509020205020204" pitchFamily="49" charset="0"/>
                <a:sym typeface="Arial"/>
              </a:rPr>
              <a:t>sürekli bir durum uzayına,</a:t>
            </a:r>
            <a:endParaRPr dirty="0">
              <a:latin typeface="PT Mono" panose="02060509020205020204" pitchFamily="49" charset="0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tr-TR" sz="1800" b="0" i="0" u="none" strike="noStrike" cap="none" dirty="0">
                <a:solidFill>
                  <a:schemeClr val="dk1"/>
                </a:solidFill>
                <a:latin typeface="PT Mono" panose="02060509020205020204" pitchFamily="49" charset="0"/>
                <a:ea typeface="Ayuthaya"/>
                <a:cs typeface="Ayuthaya"/>
                <a:sym typeface="Ayuthaya"/>
              </a:rPr>
              <a:t>ayrık bir eylem uzayına </a:t>
            </a:r>
            <a:endParaRPr sz="1800" b="0" i="0" u="none" strike="noStrike" cap="none" dirty="0">
              <a:solidFill>
                <a:schemeClr val="dk1"/>
              </a:solidFill>
              <a:latin typeface="PT Mono" panose="02060509020205020204" pitchFamily="49" charset="0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1800" b="0" i="0" u="none" strike="noStrike" cap="none" dirty="0">
                <a:solidFill>
                  <a:schemeClr val="dk1"/>
                </a:solidFill>
                <a:latin typeface="PT Mono" panose="02060509020205020204" pitchFamily="49" charset="0"/>
                <a:ea typeface="Ayuthaya"/>
                <a:cs typeface="Ayuthaya"/>
                <a:sym typeface="Ayuthaya"/>
              </a:rPr>
              <a:t>Sahiptir.</a:t>
            </a:r>
            <a:endParaRPr sz="1800" dirty="0">
              <a:solidFill>
                <a:schemeClr val="dk1"/>
              </a:solidFill>
              <a:latin typeface="PT Mono" panose="02060509020205020204" pitchFamily="49" charset="0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>
              <a:lnSpc>
                <a:spcPct val="100000"/>
              </a:lnSpc>
              <a:buClr>
                <a:srgbClr val="000000"/>
              </a:buClr>
              <a:buSzPts val="4400"/>
            </a:pPr>
            <a:r>
              <a:rPr lang="tr-TR" sz="4000" b="1" dirty="0">
                <a:latin typeface="Ayuthaya"/>
                <a:ea typeface="Ayuthaya"/>
                <a:cs typeface="Ayuthaya"/>
                <a:sym typeface="Arial"/>
              </a:rPr>
              <a:t>Kod Şeması</a:t>
            </a:r>
            <a:endParaRPr sz="4000" b="1" dirty="0">
              <a:latin typeface="Ayuthaya"/>
              <a:ea typeface="Ayuthaya"/>
              <a:cs typeface="Ayuthaya"/>
              <a:sym typeface="Arial"/>
            </a:endParaRPr>
          </a:p>
        </p:txBody>
      </p:sp>
      <p:pic>
        <p:nvPicPr>
          <p:cNvPr id="117" name="Google Shape;117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5193" y="2200822"/>
            <a:ext cx="7772400" cy="35880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59"/>
          <p:cNvSpPr txBox="1"/>
          <p:nvPr/>
        </p:nvSpPr>
        <p:spPr>
          <a:xfrm>
            <a:off x="1038501" y="662026"/>
            <a:ext cx="8043419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4000" dirty="0">
                <a:solidFill>
                  <a:schemeClr val="dk1"/>
                </a:solidFill>
                <a:latin typeface="Ayuthaya" pitchFamily="2" charset="-34"/>
                <a:ea typeface="Ayuthaya" pitchFamily="2" charset="-34"/>
                <a:cs typeface="Ayuthaya" pitchFamily="2" charset="-34"/>
                <a:sym typeface="Ayuthaya"/>
              </a:rPr>
              <a:t>Temel Özellikler</a:t>
            </a:r>
            <a:endParaRPr sz="20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6" name="Google Shape;516;p59"/>
          <p:cNvSpPr txBox="1"/>
          <p:nvPr/>
        </p:nvSpPr>
        <p:spPr>
          <a:xfrm>
            <a:off x="1038501" y="2594328"/>
            <a:ext cx="10215000" cy="3447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3879" marR="0" lvl="0" indent="-28387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</a:pPr>
            <a:r>
              <a:rPr lang="tr-TR" sz="1800" b="0" i="0" u="none" strike="noStrike" cap="none" dirty="0">
                <a:solidFill>
                  <a:schemeClr val="dk1"/>
                </a:solidFill>
                <a:latin typeface="PT Mono" panose="02060509020205020204" pitchFamily="49" charset="0"/>
                <a:ea typeface="Ayuthaya"/>
                <a:cs typeface="Ayuthaya"/>
                <a:sym typeface="Ayuthaya"/>
              </a:rPr>
              <a:t>Durum Uzayı: İki açısal pozisyonun kosinüs ve sinüsleri ve iki açısal hız olmak üzere altı reel sayı değerden oluşur.</a:t>
            </a:r>
            <a:endParaRPr sz="1800" b="0" i="0" u="none" strike="noStrike" cap="none" dirty="0">
              <a:solidFill>
                <a:schemeClr val="dk1"/>
              </a:solidFill>
              <a:latin typeface="PT Mono" panose="02060509020205020204" pitchFamily="49" charset="0"/>
              <a:ea typeface="Ayuthaya"/>
              <a:cs typeface="Ayuthaya"/>
              <a:sym typeface="Ayuthaya"/>
            </a:endParaRPr>
          </a:p>
          <a:p>
            <a:pPr marL="283879" marR="0" lvl="0" indent="-169578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PT Mono" panose="02060509020205020204" pitchFamily="49" charset="0"/>
              <a:ea typeface="Ayuthaya"/>
              <a:cs typeface="Ayuthaya"/>
              <a:sym typeface="Ayuthaya"/>
            </a:endParaRPr>
          </a:p>
          <a:p>
            <a:pPr marL="283879" marR="0" lvl="0" indent="-28387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</a:pPr>
            <a:r>
              <a:rPr lang="tr-TR" sz="1800" b="0" i="0" u="none" strike="noStrike" cap="none" dirty="0">
                <a:solidFill>
                  <a:schemeClr val="dk1"/>
                </a:solidFill>
                <a:latin typeface="PT Mono" panose="02060509020205020204" pitchFamily="49" charset="0"/>
                <a:ea typeface="Ayuthaya"/>
                <a:cs typeface="Ayuthaya"/>
                <a:sym typeface="Ayuthaya"/>
              </a:rPr>
              <a:t>Eylem Uzayı: </a:t>
            </a:r>
            <a:r>
              <a:rPr lang="tr-TR" sz="1800" b="0" i="0" u="none" strike="noStrike" cap="none" dirty="0" err="1">
                <a:solidFill>
                  <a:schemeClr val="dk1"/>
                </a:solidFill>
                <a:latin typeface="PT Mono" panose="02060509020205020204" pitchFamily="49" charset="0"/>
                <a:ea typeface="Ayuthaya"/>
                <a:cs typeface="Ayuthaya"/>
                <a:sym typeface="Ayuthaya"/>
              </a:rPr>
              <a:t>Aktuatör</a:t>
            </a:r>
            <a:r>
              <a:rPr lang="tr-TR" sz="1800" b="0" i="0" u="none" strike="noStrike" cap="none" dirty="0">
                <a:solidFill>
                  <a:schemeClr val="dk1"/>
                </a:solidFill>
                <a:latin typeface="PT Mono" panose="02060509020205020204" pitchFamily="49" charset="0"/>
                <a:ea typeface="Ayuthaya"/>
                <a:cs typeface="Ayuthaya"/>
                <a:sym typeface="Ayuthaya"/>
              </a:rPr>
              <a:t> koluna 1, -1 veya 0 tork ekleme</a:t>
            </a:r>
            <a:r>
              <a:rPr lang="tr-TR" sz="1800" dirty="0">
                <a:solidFill>
                  <a:schemeClr val="dk1"/>
                </a:solidFill>
                <a:latin typeface="PT Mono" panose="02060509020205020204" pitchFamily="49" charset="0"/>
                <a:ea typeface="Ayuthaya"/>
                <a:cs typeface="Ayuthaya"/>
                <a:sym typeface="Ayuthaya"/>
              </a:rPr>
              <a:t>  olmak üzere 3 ayrık eylem.</a:t>
            </a:r>
            <a:endParaRPr sz="1800" b="0" i="0" u="none" strike="noStrike" cap="none" dirty="0">
              <a:solidFill>
                <a:schemeClr val="dk1"/>
              </a:solidFill>
              <a:latin typeface="PT Mono" panose="02060509020205020204" pitchFamily="49" charset="0"/>
              <a:ea typeface="Ayuthaya"/>
              <a:cs typeface="Ayuthaya"/>
              <a:sym typeface="Ayuthaya"/>
            </a:endParaRPr>
          </a:p>
          <a:p>
            <a:pPr marL="283879" marR="0" lvl="0" indent="-169578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PT Mono" panose="02060509020205020204" pitchFamily="49" charset="0"/>
              <a:ea typeface="Ayuthaya"/>
              <a:cs typeface="Ayuthaya"/>
              <a:sym typeface="Ayuthaya"/>
            </a:endParaRPr>
          </a:p>
          <a:p>
            <a:pPr marL="283879" marR="0" lvl="0" indent="-28387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</a:pPr>
            <a:r>
              <a:rPr lang="tr-TR" sz="1800" b="0" i="0" u="none" strike="noStrike" cap="none" dirty="0">
                <a:solidFill>
                  <a:schemeClr val="dk1"/>
                </a:solidFill>
                <a:latin typeface="PT Mono" panose="02060509020205020204" pitchFamily="49" charset="0"/>
                <a:ea typeface="Ayuthaya"/>
                <a:cs typeface="Ayuthaya"/>
                <a:sym typeface="Ayuthaya"/>
              </a:rPr>
              <a:t>Ödül Sistemi: Hedefe ulaşmayan her adımda -1 ödül verilir. Hedefe ulaşıldığında görev sonlanır ve</a:t>
            </a:r>
            <a:r>
              <a:rPr lang="tr-TR" sz="1800" dirty="0">
                <a:solidFill>
                  <a:schemeClr val="dk1"/>
                </a:solidFill>
                <a:latin typeface="PT Mono" panose="02060509020205020204" pitchFamily="49" charset="0"/>
                <a:ea typeface="Ayuthaya"/>
                <a:cs typeface="Ayuthaya"/>
                <a:sym typeface="Ayuthaya"/>
              </a:rPr>
              <a:t> başka ödül eklenmez.</a:t>
            </a:r>
            <a:endParaRPr sz="1800" dirty="0">
              <a:solidFill>
                <a:schemeClr val="dk1"/>
              </a:solidFill>
              <a:latin typeface="PT Mono" panose="02060509020205020204" pitchFamily="49" charset="0"/>
              <a:ea typeface="Ayuthaya"/>
              <a:cs typeface="Ayuthaya"/>
              <a:sym typeface="Ayuthaya"/>
            </a:endParaRPr>
          </a:p>
          <a:p>
            <a:pPr marL="283879" marR="0" lvl="0" indent="-28387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yuthaya"/>
              <a:buAutoNum type="arabicPeriod"/>
            </a:pPr>
            <a:r>
              <a:rPr lang="tr-TR" sz="1800" dirty="0">
                <a:solidFill>
                  <a:schemeClr val="dk1"/>
                </a:solidFill>
                <a:latin typeface="PT Mono" panose="02060509020205020204" pitchFamily="49" charset="0"/>
                <a:ea typeface="Ayuthaya"/>
                <a:cs typeface="Ayuthaya"/>
                <a:sym typeface="Ayuthaya"/>
              </a:rPr>
              <a:t>Bitiş Durumu: 500 </a:t>
            </a:r>
            <a:r>
              <a:rPr lang="tr-TR" sz="1800" dirty="0" err="1">
                <a:solidFill>
                  <a:schemeClr val="dk1"/>
                </a:solidFill>
                <a:latin typeface="PT Mono" panose="02060509020205020204" pitchFamily="49" charset="0"/>
                <a:ea typeface="Ayuthaya"/>
                <a:cs typeface="Ayuthaya"/>
                <a:sym typeface="Ayuthaya"/>
              </a:rPr>
              <a:t>frame</a:t>
            </a:r>
            <a:r>
              <a:rPr lang="tr-TR" sz="1800" dirty="0">
                <a:solidFill>
                  <a:schemeClr val="dk1"/>
                </a:solidFill>
                <a:latin typeface="PT Mono" panose="02060509020205020204" pitchFamily="49" charset="0"/>
                <a:ea typeface="Ayuthaya"/>
                <a:cs typeface="Ayuthaya"/>
                <a:sym typeface="Ayuthaya"/>
              </a:rPr>
              <a:t> sonunda oyun biter ve </a:t>
            </a:r>
            <a:r>
              <a:rPr lang="tr-TR" sz="1800" dirty="0" err="1">
                <a:solidFill>
                  <a:schemeClr val="dk1"/>
                </a:solidFill>
                <a:latin typeface="PT Mono" panose="02060509020205020204" pitchFamily="49" charset="0"/>
                <a:ea typeface="Ayuthaya"/>
                <a:cs typeface="Ayuthaya"/>
                <a:sym typeface="Ayuthaya"/>
              </a:rPr>
              <a:t>episode</a:t>
            </a:r>
            <a:r>
              <a:rPr lang="tr-TR" sz="1800" dirty="0">
                <a:solidFill>
                  <a:schemeClr val="dk1"/>
                </a:solidFill>
                <a:latin typeface="PT Mono" panose="02060509020205020204" pitchFamily="49" charset="0"/>
                <a:ea typeface="Ayuthaya"/>
                <a:cs typeface="Ayuthaya"/>
                <a:sym typeface="Ayuthaya"/>
              </a:rPr>
              <a:t> başarısızlıkla sonuçlanır. Ajan yukarıdaki çizgiyi geçtiğinde hedefe ulaşılmış olur ve </a:t>
            </a:r>
            <a:r>
              <a:rPr lang="tr-TR" sz="1800" dirty="0" err="1">
                <a:solidFill>
                  <a:schemeClr val="dk1"/>
                </a:solidFill>
                <a:latin typeface="PT Mono" panose="02060509020205020204" pitchFamily="49" charset="0"/>
                <a:ea typeface="Ayuthaya"/>
                <a:cs typeface="Ayuthaya"/>
                <a:sym typeface="Ayuthaya"/>
              </a:rPr>
              <a:t>episode</a:t>
            </a:r>
            <a:r>
              <a:rPr lang="tr-TR" sz="1800" dirty="0">
                <a:solidFill>
                  <a:schemeClr val="dk1"/>
                </a:solidFill>
                <a:latin typeface="PT Mono" panose="02060509020205020204" pitchFamily="49" charset="0"/>
                <a:ea typeface="Ayuthaya"/>
                <a:cs typeface="Ayuthaya"/>
                <a:sym typeface="Ayuthaya"/>
              </a:rPr>
              <a:t> başarı ile biter.</a:t>
            </a:r>
            <a:endParaRPr sz="1800" dirty="0">
              <a:solidFill>
                <a:schemeClr val="dk1"/>
              </a:solidFill>
              <a:latin typeface="PT Mono" panose="02060509020205020204" pitchFamily="49" charset="0"/>
              <a:ea typeface="Ayuthaya"/>
              <a:cs typeface="Ayuthaya"/>
              <a:sym typeface="Ayuthay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dk1"/>
              </a:solidFill>
              <a:latin typeface="PT Mono" panose="02060509020205020204" pitchFamily="49" charset="0"/>
              <a:sym typeface="Arial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3220be9b2e7_0_14"/>
          <p:cNvSpPr txBox="1"/>
          <p:nvPr/>
        </p:nvSpPr>
        <p:spPr>
          <a:xfrm>
            <a:off x="952500" y="579925"/>
            <a:ext cx="9785408" cy="6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tr-TR" sz="4000" dirty="0">
                <a:solidFill>
                  <a:schemeClr val="dk1"/>
                </a:solidFill>
                <a:latin typeface="Ayuthaya" pitchFamily="2" charset="-34"/>
                <a:ea typeface="Ayuthaya" pitchFamily="2" charset="-34"/>
                <a:cs typeface="Ayuthaya" pitchFamily="2" charset="-34"/>
              </a:rPr>
              <a:t>Algoritmalarda Alınan Değerler</a:t>
            </a:r>
            <a:endParaRPr sz="4000" dirty="0">
              <a:solidFill>
                <a:schemeClr val="dk1"/>
              </a:solidFill>
              <a:latin typeface="Ayuthaya" pitchFamily="2" charset="-34"/>
              <a:ea typeface="Ayuthaya" pitchFamily="2" charset="-34"/>
              <a:cs typeface="Ayuthaya" pitchFamily="2" charset="-34"/>
            </a:endParaRPr>
          </a:p>
        </p:txBody>
      </p:sp>
      <p:graphicFrame>
        <p:nvGraphicFramePr>
          <p:cNvPr id="522" name="Google Shape;522;g3220be9b2e7_0_14"/>
          <p:cNvGraphicFramePr/>
          <p:nvPr/>
        </p:nvGraphicFramePr>
        <p:xfrm>
          <a:off x="952500" y="2857500"/>
          <a:ext cx="10287000" cy="2279250"/>
        </p:xfrm>
        <a:graphic>
          <a:graphicData uri="http://schemas.openxmlformats.org/drawingml/2006/table">
            <a:tbl>
              <a:tblPr>
                <a:noFill/>
                <a:tableStyleId>{C5A6A1A7-EB12-40F1-BB9F-FF176A1BE50F}</a:tableStyleId>
              </a:tblPr>
              <a:tblGrid>
                <a:gridCol w="2571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71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71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71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597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r-TR" sz="1800"/>
                        <a:t>DQL</a:t>
                      </a:r>
                      <a:endParaRPr sz="18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r-TR" sz="1800"/>
                        <a:t>A2C</a:t>
                      </a:r>
                      <a:endParaRPr sz="18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r-TR" sz="1800"/>
                        <a:t>PPO</a:t>
                      </a:r>
                      <a:endParaRPr sz="180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597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r-TR" sz="1800"/>
                        <a:t>Zaman</a:t>
                      </a:r>
                      <a:endParaRPr sz="18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r-TR" sz="1800">
                          <a:solidFill>
                            <a:srgbClr val="FF0000"/>
                          </a:solidFill>
                        </a:rPr>
                        <a:t> 18.66 ± 5.21</a:t>
                      </a:r>
                      <a:endParaRPr sz="1800">
                        <a:solidFill>
                          <a:srgbClr val="FF0000"/>
                        </a:solidFill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r-TR" sz="1800"/>
                        <a:t>6383.16 </a:t>
                      </a:r>
                      <a:r>
                        <a:rPr lang="tr-TR" sz="1800">
                          <a:solidFill>
                            <a:schemeClr val="dk1"/>
                          </a:solidFill>
                        </a:rPr>
                        <a:t>±</a:t>
                      </a:r>
                      <a:r>
                        <a:rPr lang="tr-TR" sz="1800"/>
                        <a:t> 1386.04</a:t>
                      </a:r>
                      <a:endParaRPr sz="18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r-TR" sz="1800" b="1">
                          <a:solidFill>
                            <a:schemeClr val="dk1"/>
                          </a:solidFill>
                        </a:rPr>
                        <a:t>3122.54 ± 1194.78</a:t>
                      </a:r>
                      <a:endParaRPr sz="1800" b="1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597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r-TR" sz="1800"/>
                        <a:t>Reward</a:t>
                      </a:r>
                      <a:endParaRPr sz="18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r-TR" sz="1800">
                          <a:solidFill>
                            <a:schemeClr val="dk1"/>
                          </a:solidFill>
                        </a:rPr>
                        <a:t>-126.39 ± 33.91</a:t>
                      </a:r>
                      <a:endParaRPr sz="18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r-TR" sz="1800">
                          <a:solidFill>
                            <a:schemeClr val="dk1"/>
                          </a:solidFill>
                        </a:rPr>
                        <a:t>-187.60 ± 41.78</a:t>
                      </a:r>
                      <a:endParaRPr sz="18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r-TR" sz="1800" b="1">
                          <a:solidFill>
                            <a:schemeClr val="dk1"/>
                          </a:solidFill>
                        </a:rPr>
                        <a:t>-92.58 ± 35.72</a:t>
                      </a:r>
                      <a:endParaRPr sz="1800" b="1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23" name="Google Shape;523;g3220be9b2e7_0_14"/>
          <p:cNvSpPr txBox="1"/>
          <p:nvPr/>
        </p:nvSpPr>
        <p:spPr>
          <a:xfrm>
            <a:off x="2451025" y="5632475"/>
            <a:ext cx="7250400" cy="6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1300">
                <a:solidFill>
                  <a:srgbClr val="FF0000"/>
                </a:solidFill>
              </a:rPr>
              <a:t>DQL algoritmasının çalıştırılmasında, modelin basitliğinden dolayı çalışma zamanları gereğinden daha az gözükmektedir</a:t>
            </a:r>
            <a:endParaRPr sz="13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9" name="Google Shape;529;g3220be9b2e7_0_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6338" y="918851"/>
            <a:ext cx="10279325" cy="5534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5"/>
          <p:cNvSpPr txBox="1">
            <a:spLocks noGrp="1"/>
          </p:cNvSpPr>
          <p:nvPr>
            <p:ph type="title"/>
          </p:nvPr>
        </p:nvSpPr>
        <p:spPr>
          <a:xfrm>
            <a:off x="838200" y="41547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>
              <a:lnSpc>
                <a:spcPct val="100000"/>
              </a:lnSpc>
              <a:buClr>
                <a:srgbClr val="000000"/>
              </a:buClr>
              <a:buSzPts val="4400"/>
            </a:pPr>
            <a:r>
              <a:rPr lang="tr-TR" sz="4000" b="1" dirty="0">
                <a:latin typeface="Ayuthaya"/>
                <a:ea typeface="Ayuthaya"/>
                <a:cs typeface="Ayuthaya"/>
              </a:rPr>
              <a:t>RL Framework </a:t>
            </a:r>
            <a:endParaRPr sz="4000" b="1" dirty="0">
              <a:latin typeface="Ayuthaya"/>
              <a:ea typeface="Ayuthaya"/>
              <a:cs typeface="Ayuthaya"/>
            </a:endParaRPr>
          </a:p>
        </p:txBody>
      </p:sp>
      <p:pic>
        <p:nvPicPr>
          <p:cNvPr id="123" name="Google Shape;123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4930" y="2250565"/>
            <a:ext cx="3587692" cy="26773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291644" y="2250565"/>
            <a:ext cx="3587692" cy="26773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78358" y="2250565"/>
            <a:ext cx="3589359" cy="2677309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5"/>
          <p:cNvSpPr txBox="1"/>
          <p:nvPr/>
        </p:nvSpPr>
        <p:spPr>
          <a:xfrm>
            <a:off x="1793633" y="1690688"/>
            <a:ext cx="81028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Step 1</a:t>
            </a:r>
            <a:endParaRPr/>
          </a:p>
        </p:txBody>
      </p:sp>
      <p:sp>
        <p:nvSpPr>
          <p:cNvPr id="127" name="Google Shape;127;p5"/>
          <p:cNvSpPr txBox="1"/>
          <p:nvPr/>
        </p:nvSpPr>
        <p:spPr>
          <a:xfrm>
            <a:off x="5690857" y="1690688"/>
            <a:ext cx="81028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Step 2</a:t>
            </a:r>
            <a:endParaRPr/>
          </a:p>
        </p:txBody>
      </p:sp>
      <p:sp>
        <p:nvSpPr>
          <p:cNvPr id="128" name="Google Shape;128;p5"/>
          <p:cNvSpPr txBox="1"/>
          <p:nvPr/>
        </p:nvSpPr>
        <p:spPr>
          <a:xfrm>
            <a:off x="9567894" y="1690688"/>
            <a:ext cx="81028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Step 3</a:t>
            </a:r>
            <a:endParaRPr/>
          </a:p>
        </p:txBody>
      </p:sp>
      <p:sp>
        <p:nvSpPr>
          <p:cNvPr id="129" name="Google Shape;129;p5"/>
          <p:cNvSpPr txBox="1"/>
          <p:nvPr/>
        </p:nvSpPr>
        <p:spPr>
          <a:xfrm>
            <a:off x="956441" y="5540310"/>
            <a:ext cx="579953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Step 4 : Episode tamamlanana kadar bunları tekrarlıyoruz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tr-TR" sz="4000" b="1" dirty="0">
                <a:latin typeface="Ayuthaya"/>
                <a:ea typeface="Ayuthaya"/>
                <a:cs typeface="Ayuthaya"/>
              </a:rPr>
              <a:t>Return</a:t>
            </a:r>
            <a:endParaRPr sz="4000" b="1" dirty="0">
              <a:latin typeface="Ayuthaya"/>
              <a:ea typeface="Ayuthaya"/>
              <a:cs typeface="Ayuthaya"/>
            </a:endParaRPr>
          </a:p>
        </p:txBody>
      </p:sp>
      <p:pic>
        <p:nvPicPr>
          <p:cNvPr id="135" name="Google Shape;135;p6" descr="metin, yazı tipi, ekran görüntüsü, çizgi içeren bir resim&#10;&#10;Açıklama otomatik olarak oluşturuldu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66507" y="2526467"/>
            <a:ext cx="8858986" cy="18050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>
              <a:lnSpc>
                <a:spcPct val="100000"/>
              </a:lnSpc>
              <a:buClr>
                <a:srgbClr val="000000"/>
              </a:buClr>
              <a:buSzPts val="4400"/>
            </a:pPr>
            <a:r>
              <a:rPr lang="tr-TR" sz="4000" b="1" dirty="0" err="1">
                <a:latin typeface="Ayuthaya"/>
                <a:ea typeface="Ayuthaya"/>
                <a:cs typeface="Ayuthaya"/>
              </a:rPr>
              <a:t>Discount</a:t>
            </a:r>
            <a:r>
              <a:rPr lang="tr-TR" sz="4000" b="1" dirty="0">
                <a:latin typeface="Ayuthaya"/>
                <a:ea typeface="Ayuthaya"/>
                <a:cs typeface="Ayuthaya"/>
              </a:rPr>
              <a:t> Return</a:t>
            </a:r>
            <a:endParaRPr sz="4000" b="1" dirty="0">
              <a:latin typeface="Ayuthaya"/>
              <a:ea typeface="Ayuthaya"/>
              <a:cs typeface="Ayuthaya"/>
            </a:endParaRPr>
          </a:p>
        </p:txBody>
      </p:sp>
      <p:pic>
        <p:nvPicPr>
          <p:cNvPr id="141" name="Google Shape;141;p7" descr="metin, yazı tipi, çizgi, ekran görüntüsü içeren bir resim&#10;&#10;Açıklama otomatik olarak oluşturuldu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8200" y="2596989"/>
            <a:ext cx="10901484" cy="16640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>
              <a:lnSpc>
                <a:spcPct val="100000"/>
              </a:lnSpc>
              <a:buClr>
                <a:srgbClr val="000000"/>
              </a:buClr>
              <a:buSzPts val="4400"/>
            </a:pPr>
            <a:r>
              <a:rPr lang="tr-TR" sz="4000" b="1" dirty="0" err="1">
                <a:latin typeface="Ayuthaya"/>
                <a:ea typeface="Ayuthaya"/>
                <a:cs typeface="Ayuthaya"/>
              </a:rPr>
              <a:t>Discount</a:t>
            </a:r>
            <a:r>
              <a:rPr lang="tr-TR" sz="4000" b="1" dirty="0">
                <a:latin typeface="Ayuthaya"/>
                <a:ea typeface="Ayuthaya"/>
                <a:cs typeface="Ayuthaya"/>
              </a:rPr>
              <a:t> </a:t>
            </a:r>
            <a:r>
              <a:rPr lang="tr-TR" sz="4000" b="1" dirty="0" err="1">
                <a:latin typeface="Ayuthaya"/>
                <a:ea typeface="Ayuthaya"/>
                <a:cs typeface="Ayuthaya"/>
              </a:rPr>
              <a:t>Factor</a:t>
            </a:r>
            <a:endParaRPr sz="4000" b="1" dirty="0">
              <a:latin typeface="Ayuthaya"/>
              <a:ea typeface="Ayuthaya"/>
              <a:cs typeface="Ayuthaya"/>
            </a:endParaRPr>
          </a:p>
        </p:txBody>
      </p:sp>
      <p:pic>
        <p:nvPicPr>
          <p:cNvPr id="147" name="Google Shape;147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5992" y="2824558"/>
            <a:ext cx="10647808" cy="21165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9" descr="metin, yazı tipi, ekran görüntüsü, çizgi içeren bir resim&#10;&#10;Açıklama otomatik olarak oluşturuldu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86980" y="2968554"/>
            <a:ext cx="9625967" cy="1677018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9"/>
          <p:cNvSpPr txBox="1"/>
          <p:nvPr/>
        </p:nvSpPr>
        <p:spPr>
          <a:xfrm>
            <a:off x="1104109" y="769122"/>
            <a:ext cx="5040547" cy="1323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SzPts val="4400"/>
            </a:pPr>
            <a:r>
              <a:rPr lang="tr-TR" sz="4000" b="1" dirty="0" err="1">
                <a:solidFill>
                  <a:schemeClr val="dk1"/>
                </a:solidFill>
                <a:latin typeface="Ayuthaya"/>
                <a:ea typeface="Ayuthaya"/>
                <a:cs typeface="Ayuthaya"/>
              </a:rPr>
              <a:t>State</a:t>
            </a:r>
            <a:r>
              <a:rPr lang="tr-TR" sz="4000" b="1" dirty="0">
                <a:solidFill>
                  <a:schemeClr val="dk1"/>
                </a:solidFill>
                <a:latin typeface="Ayuthaya"/>
                <a:ea typeface="Ayuthaya"/>
                <a:cs typeface="Ayuthaya"/>
              </a:rPr>
              <a:t>-Value </a:t>
            </a:r>
            <a:r>
              <a:rPr lang="tr-TR" sz="4000" b="1" dirty="0" err="1">
                <a:solidFill>
                  <a:schemeClr val="dk1"/>
                </a:solidFill>
                <a:latin typeface="Ayuthaya"/>
                <a:ea typeface="Ayuthaya"/>
                <a:cs typeface="Ayuthaya"/>
              </a:rPr>
              <a:t>Function</a:t>
            </a:r>
            <a:endParaRPr sz="4000" b="1" dirty="0">
              <a:solidFill>
                <a:schemeClr val="dk1"/>
              </a:solidFill>
              <a:latin typeface="Ayuthaya"/>
              <a:ea typeface="Ayuthaya"/>
              <a:cs typeface="Ayuthay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eması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eması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804</Words>
  <Application>Microsoft Macintosh PowerPoint</Application>
  <PresentationFormat>Geniş ekran</PresentationFormat>
  <Paragraphs>163</Paragraphs>
  <Slides>42</Slides>
  <Notes>42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4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42</vt:i4>
      </vt:variant>
    </vt:vector>
  </HeadingPairs>
  <TitlesOfParts>
    <vt:vector size="47" baseType="lpstr">
      <vt:lpstr>Play</vt:lpstr>
      <vt:lpstr>PT Mono</vt:lpstr>
      <vt:lpstr>Arial</vt:lpstr>
      <vt:lpstr>Ayuthaya</vt:lpstr>
      <vt:lpstr>Office Teması</vt:lpstr>
      <vt:lpstr>Robot Tasarımı ve Uygulamaları Projesi</vt:lpstr>
      <vt:lpstr>PowerPoint Sunusu</vt:lpstr>
      <vt:lpstr>PowerPoint Sunusu</vt:lpstr>
      <vt:lpstr>Kod Şeması</vt:lpstr>
      <vt:lpstr>RL Framework </vt:lpstr>
      <vt:lpstr>Return</vt:lpstr>
      <vt:lpstr>Discount Return</vt:lpstr>
      <vt:lpstr>Discount Factor</vt:lpstr>
      <vt:lpstr>PowerPoint Sunusu</vt:lpstr>
      <vt:lpstr>Bellman Equation</vt:lpstr>
      <vt:lpstr>Action-Value Function (Q-Table)</vt:lpstr>
      <vt:lpstr>PowerPoint Sunusu</vt:lpstr>
      <vt:lpstr>PowerPoint Sunusu</vt:lpstr>
      <vt:lpstr>Action Value Function (Q-Learning)</vt:lpstr>
      <vt:lpstr>Bellman Equation (Q-Learning)</vt:lpstr>
      <vt:lpstr>Temporal Difference Target (Q-Learning)</vt:lpstr>
      <vt:lpstr>Q-Learning Update Rule</vt:lpstr>
      <vt:lpstr>Epsilon-Greedy Strategy</vt:lpstr>
      <vt:lpstr>Deep Q-Learning (DQL)</vt:lpstr>
      <vt:lpstr>Q Learning durum sayıları azken iyi bir performans gösterir.</vt:lpstr>
      <vt:lpstr>Q Learning’de durum sayısı arttıkça model performansı yavaşça düşmeye başlar.</vt:lpstr>
      <vt:lpstr>Q learning de durum sayıları çok yüksek değerlere geldiğinde algoritma neredeyse hiç öğrenim gerçekleştiremez veya tablo hafızaya sığmadığı için algoritma çalıştırılamaz (Örn: Görsel durumlar)</vt:lpstr>
      <vt:lpstr>Çözüm: Yapay Sinir Ağları</vt:lpstr>
      <vt:lpstr>Temporal Difference Error</vt:lpstr>
      <vt:lpstr>DQN Loss</vt:lpstr>
      <vt:lpstr>Replay Memory</vt:lpstr>
      <vt:lpstr>Fixed Q-Targets</vt:lpstr>
      <vt:lpstr>Actor Critic Dynamics</vt:lpstr>
      <vt:lpstr>A2C Losses</vt:lpstr>
      <vt:lpstr>A2C</vt:lpstr>
      <vt:lpstr>Clipping Mechanism</vt:lpstr>
      <vt:lpstr>PPO Objective Function</vt:lpstr>
      <vt:lpstr>Entropy in PPO</vt:lpstr>
      <vt:lpstr>Stepwise Update</vt:lpstr>
      <vt:lpstr>Gradient Batch Update</vt:lpstr>
      <vt:lpstr>Car Racing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Mert Ağralı</dc:creator>
  <cp:lastModifiedBy>Mert Ağralı</cp:lastModifiedBy>
  <cp:revision>1</cp:revision>
  <dcterms:created xsi:type="dcterms:W3CDTF">2024-11-08T14:41:55Z</dcterms:created>
  <dcterms:modified xsi:type="dcterms:W3CDTF">2024-12-27T06:31:07Z</dcterms:modified>
</cp:coreProperties>
</file>